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sldIdLst>
    <p:sldId id="284" r:id="rId2"/>
    <p:sldId id="272" r:id="rId3"/>
    <p:sldId id="285" r:id="rId4"/>
    <p:sldId id="273" r:id="rId5"/>
    <p:sldId id="274" r:id="rId6"/>
    <p:sldId id="275" r:id="rId7"/>
    <p:sldId id="276" r:id="rId8"/>
    <p:sldId id="277" r:id="rId9"/>
    <p:sldId id="278" r:id="rId10"/>
    <p:sldId id="280" r:id="rId11"/>
    <p:sldId id="258" r:id="rId12"/>
    <p:sldId id="259" r:id="rId13"/>
    <p:sldId id="295" r:id="rId14"/>
    <p:sldId id="296" r:id="rId15"/>
    <p:sldId id="297" r:id="rId16"/>
    <p:sldId id="298" r:id="rId17"/>
    <p:sldId id="289" r:id="rId18"/>
    <p:sldId id="290" r:id="rId19"/>
    <p:sldId id="291" r:id="rId20"/>
    <p:sldId id="292" r:id="rId21"/>
    <p:sldId id="293" r:id="rId22"/>
    <p:sldId id="294" r:id="rId23"/>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8107" autoAdjust="0"/>
    <p:restoredTop sz="94660"/>
  </p:normalViewPr>
  <p:slideViewPr>
    <p:cSldViewPr>
      <p:cViewPr varScale="1">
        <p:scale>
          <a:sx n="93" d="100"/>
          <a:sy n="93" d="100"/>
        </p:scale>
        <p:origin x="-11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1440" tIns="45720" rIns="91440" bIns="45720" rtlCol="0"/>
          <a:lstStyle>
            <a:lvl1pPr algn="r">
              <a:defRPr sz="1200"/>
            </a:lvl1pPr>
          </a:lstStyle>
          <a:p>
            <a:fld id="{DBD11567-A4B0-4530-A9F1-3C00FA259A1F}" type="datetimeFigureOut">
              <a:rPr lang="en-US" smtClean="0"/>
              <a:pPr/>
              <a:t>1/2/2014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1440" tIns="45720" rIns="91440" bIns="45720" rtlCol="0" anchor="b"/>
          <a:lstStyle>
            <a:lvl1pPr algn="r">
              <a:defRPr sz="1200"/>
            </a:lvl1pPr>
          </a:lstStyle>
          <a:p>
            <a:fld id="{670F39FC-3631-4C18-8FBA-FE7487FECE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EB1CE42E-6D84-4A9C-8B9D-FA84CCAF3E1B}" type="slidenum">
              <a:rPr lang="mn-MN" smtClean="0"/>
              <a:pPr/>
              <a:t>1</a:t>
            </a:fld>
            <a:endParaRPr lang="mn-M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EB1CE42E-6D84-4A9C-8B9D-FA84CCAF3E1B}" type="slidenum">
              <a:rPr lang="mn-MN" smtClean="0"/>
              <a:pPr/>
              <a:t>2</a:t>
            </a:fld>
            <a:endParaRPr lang="mn-M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9D51A149-D08D-490E-9F44-4EBD31F0A381}" type="slidenum">
              <a:rPr lang="mn-MN" smtClean="0"/>
              <a:pPr/>
              <a:t>7</a:t>
            </a:fld>
            <a:endParaRPr lang="mn-M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FDDD08-F65F-4BD1-AA39-0D8DD6B082F3}"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1EC87-0BFC-460D-93F5-179E6F1278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DDD08-F65F-4BD1-AA39-0D8DD6B082F3}"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1EC87-0BFC-460D-93F5-179E6F1278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DDD08-F65F-4BD1-AA39-0D8DD6B082F3}"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1EC87-0BFC-460D-93F5-179E6F1278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DDD08-F65F-4BD1-AA39-0D8DD6B082F3}"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1EC87-0BFC-460D-93F5-179E6F1278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FDDD08-F65F-4BD1-AA39-0D8DD6B082F3}"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1EC87-0BFC-460D-93F5-179E6F1278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DDD08-F65F-4BD1-AA39-0D8DD6B082F3}" type="datetimeFigureOut">
              <a:rPr lang="en-US" smtClean="0"/>
              <a:pPr/>
              <a:t>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1EC87-0BFC-460D-93F5-179E6F1278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FDDD08-F65F-4BD1-AA39-0D8DD6B082F3}" type="datetimeFigureOut">
              <a:rPr lang="en-US" smtClean="0"/>
              <a:pPr/>
              <a:t>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21EC87-0BFC-460D-93F5-179E6F1278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FDDD08-F65F-4BD1-AA39-0D8DD6B082F3}" type="datetimeFigureOut">
              <a:rPr lang="en-US" smtClean="0"/>
              <a:pPr/>
              <a:t>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1EC87-0BFC-460D-93F5-179E6F1278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DDD08-F65F-4BD1-AA39-0D8DD6B082F3}" type="datetimeFigureOut">
              <a:rPr lang="en-US" smtClean="0"/>
              <a:pPr/>
              <a:t>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21EC87-0BFC-460D-93F5-179E6F1278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DDD08-F65F-4BD1-AA39-0D8DD6B082F3}" type="datetimeFigureOut">
              <a:rPr lang="en-US" smtClean="0"/>
              <a:pPr/>
              <a:t>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1EC87-0BFC-460D-93F5-179E6F1278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DDD08-F65F-4BD1-AA39-0D8DD6B082F3}" type="datetimeFigureOut">
              <a:rPr lang="en-US" smtClean="0"/>
              <a:pPr/>
              <a:t>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1EC87-0BFC-460D-93F5-179E6F1278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DDD08-F65F-4BD1-AA39-0D8DD6B082F3}" type="datetimeFigureOut">
              <a:rPr lang="en-US" smtClean="0"/>
              <a:pPr/>
              <a:t>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EC87-0BFC-460D-93F5-179E6F1278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357313"/>
          </a:xfrm>
        </p:spPr>
        <p:txBody>
          <a:bodyPr wrap="square" tIns="45720" numCol="1" anchorCtr="0" compatLnSpc="1">
            <a:prstTxWarp prst="textNoShape">
              <a:avLst/>
            </a:prstTxWarp>
            <a:noAutofit/>
          </a:bodyPr>
          <a:lstStyle/>
          <a:p>
            <a:pPr>
              <a:defRPr/>
            </a:pPr>
            <a:r>
              <a:rPr lang="mn-M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Агаарын бохирдлыг бууруулах ажлын талаарх зарим мэдээлэл</a:t>
            </a:r>
            <a:endParaRPr lang="mn-MN" b="1" dirty="0" smtClean="0">
              <a:latin typeface="Times New Roman" pitchFamily="18" charset="0"/>
              <a:cs typeface="Times New Roman" pitchFamily="18" charset="0"/>
            </a:endParaRPr>
          </a:p>
        </p:txBody>
      </p:sp>
      <p:sp>
        <p:nvSpPr>
          <p:cNvPr id="5" name="Subtitle 4"/>
          <p:cNvSpPr>
            <a:spLocks noGrp="1"/>
          </p:cNvSpPr>
          <p:nvPr>
            <p:ph type="subTitle" idx="1"/>
          </p:nvPr>
        </p:nvSpPr>
        <p:spPr>
          <a:xfrm>
            <a:off x="722312" y="4000500"/>
            <a:ext cx="7964487" cy="2071688"/>
          </a:xfrm>
        </p:spPr>
        <p:txBody>
          <a:bodyPr>
            <a:noAutofit/>
          </a:bodyPr>
          <a:lstStyle/>
          <a:p>
            <a:pPr marL="379476" indent="-342900" algn="l">
              <a:defRPr/>
            </a:pPr>
            <a:endParaRPr lang="mn-MN" sz="1800" b="1" dirty="0" smtClean="0">
              <a:solidFill>
                <a:schemeClr val="tx1"/>
              </a:solidFill>
              <a:latin typeface="Times New Roman" pitchFamily="18" charset="0"/>
              <a:cs typeface="Times New Roman" pitchFamily="18" charset="0"/>
            </a:endParaRPr>
          </a:p>
          <a:p>
            <a:pPr marL="379476" indent="-342900" algn="l">
              <a:defRPr/>
            </a:pPr>
            <a:endParaRPr lang="mn-MN" sz="1800" b="1" dirty="0" smtClean="0">
              <a:solidFill>
                <a:schemeClr val="tx1"/>
              </a:solidFill>
              <a:latin typeface="Times New Roman" pitchFamily="18" charset="0"/>
              <a:cs typeface="Times New Roman" pitchFamily="18" charset="0"/>
            </a:endParaRPr>
          </a:p>
          <a:p>
            <a:pPr marL="379476" indent="-342900" algn="l">
              <a:defRPr/>
            </a:pPr>
            <a:r>
              <a:rPr lang="mn-MN" sz="1800" b="1" dirty="0" smtClean="0">
                <a:solidFill>
                  <a:schemeClr val="tx1"/>
                </a:solidFill>
                <a:latin typeface="Times New Roman" pitchFamily="18" charset="0"/>
                <a:cs typeface="Times New Roman" pitchFamily="18" charset="0"/>
              </a:rPr>
              <a:t>Р.Мягмар </a:t>
            </a:r>
          </a:p>
          <a:p>
            <a:pPr marL="379476" indent="-342900" algn="l">
              <a:defRPr/>
            </a:pPr>
            <a:r>
              <a:rPr lang="mn-MN" sz="1800" b="1" dirty="0" smtClean="0">
                <a:solidFill>
                  <a:schemeClr val="tx1"/>
                </a:solidFill>
                <a:latin typeface="Times New Roman" pitchFamily="18" charset="0"/>
                <a:cs typeface="Times New Roman" pitchFamily="18" charset="0"/>
              </a:rPr>
              <a:t>Агаарын бохирдлыг бууруулах Үндэсний хорооны Нарийн бичгийн дарга</a:t>
            </a:r>
          </a:p>
          <a:p>
            <a:pPr marL="379476" indent="-342900" algn="l">
              <a:defRPr/>
            </a:pPr>
            <a:endParaRPr lang="mn-MN" sz="1800" b="1" dirty="0" smtClean="0">
              <a:solidFill>
                <a:schemeClr val="tx1"/>
              </a:solidFill>
              <a:latin typeface="Times New Roman" pitchFamily="18" charset="0"/>
              <a:cs typeface="Times New Roman" pitchFamily="18" charset="0"/>
            </a:endParaRPr>
          </a:p>
          <a:p>
            <a:pPr marL="379476" indent="-342900">
              <a:defRPr/>
            </a:pPr>
            <a:r>
              <a:rPr lang="mn-MN" sz="1800" b="1" dirty="0" smtClean="0">
                <a:solidFill>
                  <a:schemeClr val="tx1"/>
                </a:solidFill>
                <a:latin typeface="Times New Roman" pitchFamily="18" charset="0"/>
                <a:cs typeface="Times New Roman" pitchFamily="18" charset="0"/>
              </a:rPr>
              <a:t>2013 оны 12 дугаар сарын 2</a:t>
            </a:r>
            <a:r>
              <a:rPr lang="en-US" sz="1800" b="1" dirty="0" smtClean="0">
                <a:solidFill>
                  <a:schemeClr val="tx1"/>
                </a:solidFill>
                <a:latin typeface="Times New Roman" pitchFamily="18" charset="0"/>
                <a:cs typeface="Times New Roman" pitchFamily="18" charset="0"/>
              </a:rPr>
              <a:t>5</a:t>
            </a:r>
          </a:p>
          <a:p>
            <a:pPr marL="379476" indent="-342900" algn="l">
              <a:defRPr/>
            </a:pPr>
            <a:endParaRPr lang="en-US" sz="1800" b="1" dirty="0">
              <a:solidFill>
                <a:schemeClr val="tx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sz="5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Сайжруулсан зуухны худалдан борлуулах явцын талаарх мэдээлэл</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334962"/>
          </a:xfrm>
        </p:spPr>
        <p:txBody>
          <a:bodyPr>
            <a:noAutofit/>
          </a:bodyPr>
          <a:lstStyle/>
          <a:p>
            <a:r>
              <a:rPr lang="mn-MN" sz="2800" b="1" dirty="0" smtClean="0">
                <a:latin typeface="Times New Roman" pitchFamily="18" charset="0"/>
                <a:cs typeface="Times New Roman" pitchFamily="18" charset="0"/>
              </a:rPr>
              <a:t>Улаанбаатар хотын гэр хорооллын өрхийн судалгаа</a:t>
            </a:r>
            <a:endParaRPr lang="en-US" sz="28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533400" y="1295400"/>
          <a:ext cx="8153400" cy="4343400"/>
        </p:xfrm>
        <a:graphic>
          <a:graphicData uri="http://schemas.openxmlformats.org/drawingml/2006/table">
            <a:tbl>
              <a:tblPr firstRow="1" bandRow="1">
                <a:tableStyleId>{BC89EF96-8CEA-46FF-86C4-4CE0E7609802}</a:tableStyleId>
              </a:tblPr>
              <a:tblGrid>
                <a:gridCol w="1469081"/>
                <a:gridCol w="1395627"/>
                <a:gridCol w="1248719"/>
                <a:gridCol w="1248719"/>
                <a:gridCol w="807995"/>
                <a:gridCol w="1983259"/>
              </a:tblGrid>
              <a:tr h="184355">
                <a:tc gridSpan="5">
                  <a:txBody>
                    <a:bodyPr/>
                    <a:lstStyle/>
                    <a:p>
                      <a:pPr algn="ctr">
                        <a:lnSpc>
                          <a:spcPct val="150000"/>
                        </a:lnSpc>
                      </a:pPr>
                      <a:r>
                        <a:rPr lang="mn-MN" sz="1400" dirty="0" smtClean="0">
                          <a:latin typeface="Times New Roman" pitchFamily="18" charset="0"/>
                          <a:cs typeface="Times New Roman" pitchFamily="18" charset="0"/>
                        </a:rPr>
                        <a:t>2012 оны статистик тоо</a:t>
                      </a:r>
                      <a:endParaRPr lang="en-US" sz="1400" dirty="0">
                        <a:latin typeface="Times New Roman" pitchFamily="18" charset="0"/>
                        <a:cs typeface="Times New Roman" pitchFamily="18" charset="0"/>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lnSpc>
                          <a:spcPct val="150000"/>
                        </a:lnSpc>
                      </a:pPr>
                      <a:r>
                        <a:rPr lang="mn-MN" sz="1400" dirty="0" smtClean="0">
                          <a:latin typeface="Times New Roman" pitchFamily="18" charset="0"/>
                          <a:cs typeface="Times New Roman" pitchFamily="18" charset="0"/>
                        </a:rPr>
                        <a:t>2011-2013 он</a:t>
                      </a:r>
                      <a:endParaRPr lang="en-US" sz="1400" dirty="0">
                        <a:latin typeface="Times New Roman" pitchFamily="18" charset="0"/>
                        <a:cs typeface="Times New Roman" pitchFamily="18" charset="0"/>
                      </a:endParaRPr>
                    </a:p>
                  </a:txBody>
                  <a:tcPr anchor="ctr"/>
                </a:tc>
              </a:tr>
              <a:tr h="259079">
                <a:tc>
                  <a:txBody>
                    <a:bodyPr/>
                    <a:lstStyle/>
                    <a:p>
                      <a:pPr algn="ctr">
                        <a:lnSpc>
                          <a:spcPct val="150000"/>
                        </a:lnSpc>
                      </a:pPr>
                      <a:r>
                        <a:rPr lang="mn-MN" sz="1400" dirty="0" smtClean="0">
                          <a:latin typeface="Times New Roman" pitchFamily="18" charset="0"/>
                          <a:cs typeface="Times New Roman" pitchFamily="18" charset="0"/>
                        </a:rPr>
                        <a:t>Дүүргийн нэр</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Тохилог</a:t>
                      </a:r>
                      <a:r>
                        <a:rPr lang="mn-MN" sz="1400" baseline="0" dirty="0" smtClean="0">
                          <a:latin typeface="Times New Roman" pitchFamily="18" charset="0"/>
                          <a:cs typeface="Times New Roman" pitchFamily="18" charset="0"/>
                        </a:rPr>
                        <a:t> орон сууцтай өрхийн тоо</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Байшинд</a:t>
                      </a:r>
                      <a:r>
                        <a:rPr lang="mn-MN" sz="1400" baseline="0" dirty="0" smtClean="0">
                          <a:latin typeface="Times New Roman" pitchFamily="18" charset="0"/>
                          <a:cs typeface="Times New Roman" pitchFamily="18" charset="0"/>
                        </a:rPr>
                        <a:t> амьдардаг өрхийн тоо</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Гэрт</a:t>
                      </a:r>
                      <a:r>
                        <a:rPr lang="mn-MN" sz="1400" baseline="0" dirty="0" smtClean="0">
                          <a:latin typeface="Times New Roman" pitchFamily="18" charset="0"/>
                          <a:cs typeface="Times New Roman" pitchFamily="18" charset="0"/>
                        </a:rPr>
                        <a:t> амьдардаг өрхийн тоо</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Бүгд </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Дүүргүүдээс НАЧА,</a:t>
                      </a:r>
                      <a:r>
                        <a:rPr lang="mn-MN" sz="1400" baseline="0" dirty="0" smtClean="0">
                          <a:latin typeface="Times New Roman" pitchFamily="18" charset="0"/>
                          <a:cs typeface="Times New Roman" pitchFamily="18" charset="0"/>
                        </a:rPr>
                        <a:t> ХАС банкинд ирүүлсэн тоо</a:t>
                      </a:r>
                      <a:endParaRPr lang="en-US" sz="1400" dirty="0">
                        <a:latin typeface="Times New Roman" pitchFamily="18" charset="0"/>
                        <a:cs typeface="Times New Roman" pitchFamily="18" charset="0"/>
                      </a:endParaRPr>
                    </a:p>
                  </a:txBody>
                  <a:tcPr anchor="ctr"/>
                </a:tc>
              </a:tr>
              <a:tr h="184355">
                <a:tc>
                  <a:txBody>
                    <a:bodyPr/>
                    <a:lstStyle/>
                    <a:p>
                      <a:pPr algn="ctr">
                        <a:lnSpc>
                          <a:spcPct val="150000"/>
                        </a:lnSpc>
                      </a:pPr>
                      <a:r>
                        <a:rPr lang="mn-MN" sz="1400" dirty="0" smtClean="0">
                          <a:latin typeface="Times New Roman" pitchFamily="18" charset="0"/>
                          <a:cs typeface="Times New Roman" pitchFamily="18" charset="0"/>
                        </a:rPr>
                        <a:t>Хан-Уул </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175</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12574</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6597</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19346</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29213</a:t>
                      </a:r>
                      <a:endParaRPr lang="en-US" sz="1400" dirty="0">
                        <a:latin typeface="Times New Roman" pitchFamily="18" charset="0"/>
                        <a:cs typeface="Times New Roman" pitchFamily="18" charset="0"/>
                      </a:endParaRPr>
                    </a:p>
                  </a:txBody>
                  <a:tcPr anchor="ctr"/>
                </a:tc>
              </a:tr>
              <a:tr h="184355">
                <a:tc>
                  <a:txBody>
                    <a:bodyPr/>
                    <a:lstStyle/>
                    <a:p>
                      <a:pPr algn="ctr">
                        <a:lnSpc>
                          <a:spcPct val="150000"/>
                        </a:lnSpc>
                      </a:pPr>
                      <a:r>
                        <a:rPr lang="mn-MN" sz="1400" dirty="0" smtClean="0">
                          <a:latin typeface="Times New Roman" pitchFamily="18" charset="0"/>
                          <a:cs typeface="Times New Roman" pitchFamily="18" charset="0"/>
                        </a:rPr>
                        <a:t>Баянзүрх</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579</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24236</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24546</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49361</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60688</a:t>
                      </a:r>
                      <a:endParaRPr lang="en-US" sz="1400" dirty="0">
                        <a:latin typeface="Times New Roman" pitchFamily="18" charset="0"/>
                        <a:cs typeface="Times New Roman" pitchFamily="18" charset="0"/>
                      </a:endParaRPr>
                    </a:p>
                  </a:txBody>
                  <a:tcPr anchor="ctr"/>
                </a:tc>
              </a:tr>
              <a:tr h="184355">
                <a:tc>
                  <a:txBody>
                    <a:bodyPr/>
                    <a:lstStyle/>
                    <a:p>
                      <a:pPr algn="ctr">
                        <a:lnSpc>
                          <a:spcPct val="150000"/>
                        </a:lnSpc>
                      </a:pPr>
                      <a:r>
                        <a:rPr lang="mn-MN" sz="1400" dirty="0" smtClean="0">
                          <a:latin typeface="Times New Roman" pitchFamily="18" charset="0"/>
                          <a:cs typeface="Times New Roman" pitchFamily="18" charset="0"/>
                        </a:rPr>
                        <a:t>Баянгол</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142</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5678</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5951</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11780</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17334</a:t>
                      </a:r>
                      <a:endParaRPr lang="en-US" sz="1400" dirty="0">
                        <a:latin typeface="Times New Roman" pitchFamily="18" charset="0"/>
                        <a:cs typeface="Times New Roman" pitchFamily="18" charset="0"/>
                      </a:endParaRPr>
                    </a:p>
                  </a:txBody>
                  <a:tcPr anchor="ctr"/>
                </a:tc>
              </a:tr>
              <a:tr h="184355">
                <a:tc>
                  <a:txBody>
                    <a:bodyPr/>
                    <a:lstStyle/>
                    <a:p>
                      <a:pPr algn="ctr">
                        <a:lnSpc>
                          <a:spcPct val="150000"/>
                        </a:lnSpc>
                      </a:pPr>
                      <a:r>
                        <a:rPr lang="mn-MN" sz="1400" dirty="0" smtClean="0">
                          <a:latin typeface="Times New Roman" pitchFamily="18" charset="0"/>
                          <a:cs typeface="Times New Roman" pitchFamily="18" charset="0"/>
                        </a:rPr>
                        <a:t>Сүхбаатар</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267</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11526</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7734</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19527</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20377</a:t>
                      </a:r>
                      <a:endParaRPr lang="en-US" sz="1400" dirty="0">
                        <a:latin typeface="Times New Roman" pitchFamily="18" charset="0"/>
                        <a:cs typeface="Times New Roman" pitchFamily="18" charset="0"/>
                      </a:endParaRPr>
                    </a:p>
                  </a:txBody>
                  <a:tcPr anchor="ctr"/>
                </a:tc>
              </a:tr>
              <a:tr h="184355">
                <a:tc>
                  <a:txBody>
                    <a:bodyPr/>
                    <a:lstStyle/>
                    <a:p>
                      <a:pPr algn="ctr">
                        <a:lnSpc>
                          <a:spcPct val="150000"/>
                        </a:lnSpc>
                      </a:pPr>
                      <a:r>
                        <a:rPr lang="mn-MN" sz="1400" dirty="0" smtClean="0">
                          <a:latin typeface="Times New Roman" pitchFamily="18" charset="0"/>
                          <a:cs typeface="Times New Roman" pitchFamily="18" charset="0"/>
                        </a:rPr>
                        <a:t>Чингэлтэй</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448</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18788</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10454</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29690</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29132</a:t>
                      </a:r>
                      <a:endParaRPr lang="en-US" sz="1400" dirty="0">
                        <a:latin typeface="Times New Roman" pitchFamily="18" charset="0"/>
                        <a:cs typeface="Times New Roman" pitchFamily="18" charset="0"/>
                      </a:endParaRPr>
                    </a:p>
                  </a:txBody>
                  <a:tcPr anchor="ctr"/>
                </a:tc>
              </a:tr>
              <a:tr h="184355">
                <a:tc>
                  <a:txBody>
                    <a:bodyPr/>
                    <a:lstStyle/>
                    <a:p>
                      <a:pPr algn="ctr">
                        <a:lnSpc>
                          <a:spcPct val="150000"/>
                        </a:lnSpc>
                      </a:pPr>
                      <a:r>
                        <a:rPr lang="mn-MN" sz="1400" dirty="0" smtClean="0">
                          <a:latin typeface="Times New Roman" pitchFamily="18" charset="0"/>
                          <a:cs typeface="Times New Roman" pitchFamily="18" charset="0"/>
                        </a:rPr>
                        <a:t>Сонгинохайрхан</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393</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24608</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22606</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47607</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49236</a:t>
                      </a:r>
                      <a:endParaRPr lang="en-US" sz="1400" dirty="0">
                        <a:latin typeface="Times New Roman" pitchFamily="18" charset="0"/>
                        <a:cs typeface="Times New Roman" pitchFamily="18" charset="0"/>
                      </a:endParaRPr>
                    </a:p>
                  </a:txBody>
                  <a:tcPr anchor="ctr"/>
                </a:tc>
              </a:tr>
              <a:tr h="184355">
                <a:tc>
                  <a:txBody>
                    <a:bodyPr/>
                    <a:lstStyle/>
                    <a:p>
                      <a:pPr algn="ctr">
                        <a:lnSpc>
                          <a:spcPct val="150000"/>
                        </a:lnSpc>
                      </a:pPr>
                      <a:r>
                        <a:rPr lang="mn-MN" sz="1400" dirty="0" smtClean="0">
                          <a:latin typeface="Times New Roman" pitchFamily="18" charset="0"/>
                          <a:cs typeface="Times New Roman" pitchFamily="18" charset="0"/>
                        </a:rPr>
                        <a:t>Нийт</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2004</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97419</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77888</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177311</a:t>
                      </a:r>
                      <a:endParaRPr lang="en-US" sz="1400" dirty="0">
                        <a:latin typeface="Times New Roman" pitchFamily="18" charset="0"/>
                        <a:cs typeface="Times New Roman" pitchFamily="18" charset="0"/>
                      </a:endParaRPr>
                    </a:p>
                  </a:txBody>
                  <a:tcPr anchor="ctr"/>
                </a:tc>
                <a:tc>
                  <a:txBody>
                    <a:bodyPr/>
                    <a:lstStyle/>
                    <a:p>
                      <a:pPr algn="ctr">
                        <a:lnSpc>
                          <a:spcPct val="150000"/>
                        </a:lnSpc>
                      </a:pPr>
                      <a:r>
                        <a:rPr lang="mn-MN" sz="1400" dirty="0" smtClean="0">
                          <a:latin typeface="Times New Roman" pitchFamily="18" charset="0"/>
                          <a:cs typeface="Times New Roman" pitchFamily="18" charset="0"/>
                        </a:rPr>
                        <a:t>205980</a:t>
                      </a:r>
                      <a:endParaRPr lang="en-US" sz="1400" dirty="0">
                        <a:latin typeface="Times New Roman" pitchFamily="18" charset="0"/>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jaga ah3.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1143000"/>
          </a:xfrm>
        </p:spPr>
        <p:txBody>
          <a:bodyPr>
            <a:noAutofit/>
          </a:bodyPr>
          <a:lstStyle/>
          <a:p>
            <a:r>
              <a:rPr lang="mn-MN" sz="3200" b="1" dirty="0" smtClean="0">
                <a:latin typeface="Times New Roman" pitchFamily="18" charset="0"/>
                <a:cs typeface="Times New Roman" pitchFamily="18" charset="0"/>
              </a:rPr>
              <a:t>Улаанбаатар цэвэр агаар төслөөр хэрэгжиж байгаа 45000 зуухны борлуулалтын мэдээ</a:t>
            </a:r>
            <a:br>
              <a:rPr lang="mn-MN" sz="3200" b="1" dirty="0" smtClean="0">
                <a:latin typeface="Times New Roman" pitchFamily="18" charset="0"/>
                <a:cs typeface="Times New Roman" pitchFamily="18" charset="0"/>
              </a:rPr>
            </a:br>
            <a:r>
              <a:rPr lang="mn-MN" sz="3200" b="1" dirty="0" smtClean="0">
                <a:latin typeface="Times New Roman" pitchFamily="18" charset="0"/>
                <a:cs typeface="Times New Roman" pitchFamily="18" charset="0"/>
              </a:rPr>
              <a:t>                                      </a:t>
            </a:r>
            <a:r>
              <a:rPr lang="mn-MN" sz="1800" dirty="0" smtClean="0">
                <a:latin typeface="Times New Roman" pitchFamily="18" charset="0"/>
                <a:cs typeface="Times New Roman" pitchFamily="18" charset="0"/>
              </a:rPr>
              <a:t>/2013 оны 12 дугаар сарын 22 ний байдлаар/</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mn-MN"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533401" y="1981200"/>
          <a:ext cx="8153399" cy="3161030"/>
        </p:xfrm>
        <a:graphic>
          <a:graphicData uri="http://schemas.openxmlformats.org/drawingml/2006/table">
            <a:tbl>
              <a:tblPr>
                <a:tableStyleId>{BC89EF96-8CEA-46FF-86C4-4CE0E7609802}</a:tableStyleId>
              </a:tblPr>
              <a:tblGrid>
                <a:gridCol w="2133599"/>
                <a:gridCol w="1981200"/>
                <a:gridCol w="2057400"/>
                <a:gridCol w="1981200"/>
              </a:tblGrid>
              <a:tr h="0">
                <a:tc>
                  <a:txBody>
                    <a:bodyPr/>
                    <a:lstStyle/>
                    <a:p>
                      <a:pPr marL="0" marR="0" algn="ctr">
                        <a:lnSpc>
                          <a:spcPct val="115000"/>
                        </a:lnSpc>
                        <a:spcBef>
                          <a:spcPts val="0"/>
                        </a:spcBef>
                        <a:spcAft>
                          <a:spcPts val="0"/>
                        </a:spcAft>
                      </a:pPr>
                      <a:r>
                        <a:rPr lang="mn-MN" sz="2000" b="1" dirty="0" smtClean="0">
                          <a:latin typeface="Times New Roman" pitchFamily="18" charset="0"/>
                          <a:cs typeface="Times New Roman" pitchFamily="18" charset="0"/>
                        </a:rPr>
                        <a:t>Дүүрэг</a:t>
                      </a:r>
                      <a:endParaRPr lang="en-US" sz="2000" b="1"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b="1" dirty="0" smtClean="0">
                          <a:latin typeface="Times New Roman" pitchFamily="18" charset="0"/>
                          <a:cs typeface="Times New Roman" pitchFamily="18" charset="0"/>
                        </a:rPr>
                        <a:t>Байгуулсан </a:t>
                      </a:r>
                      <a:r>
                        <a:rPr lang="mn-MN" sz="2000" b="1" dirty="0">
                          <a:latin typeface="Times New Roman" pitchFamily="18" charset="0"/>
                          <a:cs typeface="Times New Roman" pitchFamily="18" charset="0"/>
                        </a:rPr>
                        <a:t>гэрээний тоо</a:t>
                      </a:r>
                      <a:endParaRPr lang="en-US" sz="2000" b="1"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b="1" dirty="0" smtClean="0">
                          <a:latin typeface="Times New Roman" pitchFamily="18" charset="0"/>
                          <a:cs typeface="Times New Roman" pitchFamily="18" charset="0"/>
                        </a:rPr>
                        <a:t>Үүнээс </a:t>
                      </a:r>
                      <a:r>
                        <a:rPr lang="mn-MN" sz="2000" b="1" dirty="0">
                          <a:latin typeface="Times New Roman" pitchFamily="18" charset="0"/>
                          <a:cs typeface="Times New Roman" pitchFamily="18" charset="0"/>
                        </a:rPr>
                        <a:t>төлбөрөө төлсөн</a:t>
                      </a:r>
                      <a:endParaRPr lang="en-US" sz="2000" b="1"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b="1" dirty="0" smtClean="0">
                          <a:latin typeface="Times New Roman" pitchFamily="18" charset="0"/>
                          <a:cs typeface="Times New Roman" pitchFamily="18" charset="0"/>
                        </a:rPr>
                        <a:t>Үүнээс </a:t>
                      </a:r>
                      <a:r>
                        <a:rPr lang="mn-MN" sz="2000" b="1" dirty="0">
                          <a:latin typeface="Times New Roman" pitchFamily="18" charset="0"/>
                          <a:cs typeface="Times New Roman" pitchFamily="18" charset="0"/>
                        </a:rPr>
                        <a:t>суурилуулсан</a:t>
                      </a:r>
                      <a:endParaRPr lang="en-US" sz="2000" b="1" dirty="0">
                        <a:latin typeface="Times New Roman" pitchFamily="18" charset="0"/>
                        <a:ea typeface="Calibri"/>
                        <a:cs typeface="Times New Roman" pitchFamily="18" charset="0"/>
                      </a:endParaRPr>
                    </a:p>
                  </a:txBody>
                  <a:tcPr marL="68580" marR="68580" marT="0" marB="0" anchor="ctr"/>
                </a:tc>
              </a:tr>
              <a:tr h="0">
                <a:tc>
                  <a:txBody>
                    <a:bodyPr/>
                    <a:lstStyle/>
                    <a:p>
                      <a:pPr marL="0" marR="0" algn="ctr">
                        <a:lnSpc>
                          <a:spcPct val="115000"/>
                        </a:lnSpc>
                        <a:spcBef>
                          <a:spcPts val="0"/>
                        </a:spcBef>
                        <a:spcAft>
                          <a:spcPts val="0"/>
                        </a:spcAft>
                      </a:pPr>
                      <a:r>
                        <a:rPr lang="mn-MN" sz="2000">
                          <a:latin typeface="Times New Roman" pitchFamily="18" charset="0"/>
                          <a:cs typeface="Times New Roman" pitchFamily="18" charset="0"/>
                        </a:rPr>
                        <a:t>Чингэлтэй</a:t>
                      </a:r>
                      <a:endParaRPr lang="en-US" sz="200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dirty="0">
                          <a:latin typeface="Times New Roman" pitchFamily="18" charset="0"/>
                          <a:cs typeface="Times New Roman" pitchFamily="18" charset="0"/>
                        </a:rPr>
                        <a:t>2748</a:t>
                      </a:r>
                      <a:endParaRPr lang="en-US" sz="2000"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dirty="0">
                          <a:latin typeface="Times New Roman" pitchFamily="18" charset="0"/>
                          <a:cs typeface="Times New Roman" pitchFamily="18" charset="0"/>
                        </a:rPr>
                        <a:t>2197</a:t>
                      </a:r>
                      <a:endParaRPr lang="en-US" sz="2000"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dirty="0">
                          <a:latin typeface="Times New Roman" pitchFamily="18" charset="0"/>
                          <a:cs typeface="Times New Roman" pitchFamily="18" charset="0"/>
                        </a:rPr>
                        <a:t>1587</a:t>
                      </a:r>
                      <a:endParaRPr lang="en-US" sz="2000" dirty="0">
                        <a:latin typeface="Times New Roman" pitchFamily="18" charset="0"/>
                        <a:ea typeface="Calibri"/>
                        <a:cs typeface="Times New Roman" pitchFamily="18" charset="0"/>
                      </a:endParaRPr>
                    </a:p>
                  </a:txBody>
                  <a:tcPr marL="68580" marR="68580" marT="0" marB="0" anchor="ctr"/>
                </a:tc>
              </a:tr>
              <a:tr h="0">
                <a:tc>
                  <a:txBody>
                    <a:bodyPr/>
                    <a:lstStyle/>
                    <a:p>
                      <a:pPr marL="0" marR="0" algn="ctr">
                        <a:lnSpc>
                          <a:spcPct val="115000"/>
                        </a:lnSpc>
                        <a:spcBef>
                          <a:spcPts val="0"/>
                        </a:spcBef>
                        <a:spcAft>
                          <a:spcPts val="0"/>
                        </a:spcAft>
                      </a:pPr>
                      <a:r>
                        <a:rPr lang="mn-MN" sz="2000">
                          <a:latin typeface="Times New Roman" pitchFamily="18" charset="0"/>
                          <a:cs typeface="Times New Roman" pitchFamily="18" charset="0"/>
                        </a:rPr>
                        <a:t>Сүхбаатар</a:t>
                      </a:r>
                      <a:endParaRPr lang="en-US" sz="200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dirty="0">
                          <a:latin typeface="Times New Roman" pitchFamily="18" charset="0"/>
                          <a:cs typeface="Times New Roman" pitchFamily="18" charset="0"/>
                        </a:rPr>
                        <a:t>2387</a:t>
                      </a:r>
                      <a:endParaRPr lang="en-US" sz="2000"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dirty="0">
                          <a:latin typeface="Times New Roman" pitchFamily="18" charset="0"/>
                          <a:cs typeface="Times New Roman" pitchFamily="18" charset="0"/>
                        </a:rPr>
                        <a:t>1996</a:t>
                      </a:r>
                      <a:endParaRPr lang="en-US" sz="2000"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dirty="0">
                          <a:latin typeface="Times New Roman" pitchFamily="18" charset="0"/>
                          <a:cs typeface="Times New Roman" pitchFamily="18" charset="0"/>
                        </a:rPr>
                        <a:t>1550</a:t>
                      </a:r>
                      <a:endParaRPr lang="en-US" sz="2000" dirty="0">
                        <a:latin typeface="Times New Roman" pitchFamily="18" charset="0"/>
                        <a:ea typeface="Calibri"/>
                        <a:cs typeface="Times New Roman" pitchFamily="18" charset="0"/>
                      </a:endParaRPr>
                    </a:p>
                  </a:txBody>
                  <a:tcPr marL="68580" marR="68580" marT="0" marB="0" anchor="ctr"/>
                </a:tc>
              </a:tr>
              <a:tr h="0">
                <a:tc>
                  <a:txBody>
                    <a:bodyPr/>
                    <a:lstStyle/>
                    <a:p>
                      <a:pPr marL="0" marR="0" algn="ctr">
                        <a:lnSpc>
                          <a:spcPct val="115000"/>
                        </a:lnSpc>
                        <a:spcBef>
                          <a:spcPts val="0"/>
                        </a:spcBef>
                        <a:spcAft>
                          <a:spcPts val="0"/>
                        </a:spcAft>
                      </a:pPr>
                      <a:r>
                        <a:rPr lang="mn-MN" sz="2000">
                          <a:latin typeface="Times New Roman" pitchFamily="18" charset="0"/>
                          <a:cs typeface="Times New Roman" pitchFamily="18" charset="0"/>
                        </a:rPr>
                        <a:t>Баянгол</a:t>
                      </a:r>
                      <a:endParaRPr lang="en-US" sz="200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a:latin typeface="Times New Roman" pitchFamily="18" charset="0"/>
                          <a:cs typeface="Times New Roman" pitchFamily="18" charset="0"/>
                        </a:rPr>
                        <a:t>1884</a:t>
                      </a:r>
                      <a:endParaRPr lang="en-US" sz="200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dirty="0">
                          <a:latin typeface="Times New Roman" pitchFamily="18" charset="0"/>
                          <a:cs typeface="Times New Roman" pitchFamily="18" charset="0"/>
                        </a:rPr>
                        <a:t>1554</a:t>
                      </a:r>
                      <a:endParaRPr lang="en-US" sz="2000"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dirty="0">
                          <a:latin typeface="Times New Roman" pitchFamily="18" charset="0"/>
                          <a:cs typeface="Times New Roman" pitchFamily="18" charset="0"/>
                        </a:rPr>
                        <a:t>1106</a:t>
                      </a:r>
                      <a:endParaRPr lang="en-US" sz="2000" dirty="0">
                        <a:latin typeface="Times New Roman" pitchFamily="18" charset="0"/>
                        <a:ea typeface="Calibri"/>
                        <a:cs typeface="Times New Roman" pitchFamily="18" charset="0"/>
                      </a:endParaRPr>
                    </a:p>
                  </a:txBody>
                  <a:tcPr marL="68580" marR="68580" marT="0" marB="0" anchor="ctr"/>
                </a:tc>
              </a:tr>
              <a:tr h="0">
                <a:tc>
                  <a:txBody>
                    <a:bodyPr/>
                    <a:lstStyle/>
                    <a:p>
                      <a:pPr marL="0" marR="0" algn="ctr">
                        <a:lnSpc>
                          <a:spcPct val="115000"/>
                        </a:lnSpc>
                        <a:spcBef>
                          <a:spcPts val="0"/>
                        </a:spcBef>
                        <a:spcAft>
                          <a:spcPts val="0"/>
                        </a:spcAft>
                      </a:pPr>
                      <a:r>
                        <a:rPr lang="mn-MN" sz="2000">
                          <a:latin typeface="Times New Roman" pitchFamily="18" charset="0"/>
                          <a:cs typeface="Times New Roman" pitchFamily="18" charset="0"/>
                        </a:rPr>
                        <a:t>Баянзүрх</a:t>
                      </a:r>
                      <a:endParaRPr lang="en-US" sz="200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a:latin typeface="Times New Roman" pitchFamily="18" charset="0"/>
                          <a:cs typeface="Times New Roman" pitchFamily="18" charset="0"/>
                        </a:rPr>
                        <a:t>5974</a:t>
                      </a:r>
                      <a:endParaRPr lang="en-US" sz="200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dirty="0">
                          <a:latin typeface="Times New Roman" pitchFamily="18" charset="0"/>
                          <a:cs typeface="Times New Roman" pitchFamily="18" charset="0"/>
                        </a:rPr>
                        <a:t>5328</a:t>
                      </a:r>
                      <a:endParaRPr lang="en-US" sz="2000"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dirty="0">
                          <a:latin typeface="Times New Roman" pitchFamily="18" charset="0"/>
                          <a:cs typeface="Times New Roman" pitchFamily="18" charset="0"/>
                        </a:rPr>
                        <a:t>3706</a:t>
                      </a:r>
                      <a:endParaRPr lang="en-US" sz="2000" dirty="0">
                        <a:latin typeface="Times New Roman" pitchFamily="18" charset="0"/>
                        <a:ea typeface="Calibri"/>
                        <a:cs typeface="Times New Roman" pitchFamily="18" charset="0"/>
                      </a:endParaRPr>
                    </a:p>
                  </a:txBody>
                  <a:tcPr marL="68580" marR="68580" marT="0" marB="0" anchor="ctr"/>
                </a:tc>
              </a:tr>
              <a:tr h="0">
                <a:tc>
                  <a:txBody>
                    <a:bodyPr/>
                    <a:lstStyle/>
                    <a:p>
                      <a:pPr marL="0" marR="0" algn="ctr">
                        <a:lnSpc>
                          <a:spcPct val="115000"/>
                        </a:lnSpc>
                        <a:spcBef>
                          <a:spcPts val="0"/>
                        </a:spcBef>
                        <a:spcAft>
                          <a:spcPts val="0"/>
                        </a:spcAft>
                      </a:pPr>
                      <a:r>
                        <a:rPr lang="mn-MN" sz="2000">
                          <a:latin typeface="Times New Roman" pitchFamily="18" charset="0"/>
                          <a:cs typeface="Times New Roman" pitchFamily="18" charset="0"/>
                        </a:rPr>
                        <a:t>Сонгинохайрхан</a:t>
                      </a:r>
                      <a:endParaRPr lang="en-US" sz="200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a:latin typeface="Times New Roman" pitchFamily="18" charset="0"/>
                          <a:cs typeface="Times New Roman" pitchFamily="18" charset="0"/>
                        </a:rPr>
                        <a:t>7842</a:t>
                      </a:r>
                      <a:endParaRPr lang="en-US" sz="200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dirty="0">
                          <a:latin typeface="Times New Roman" pitchFamily="18" charset="0"/>
                          <a:cs typeface="Times New Roman" pitchFamily="18" charset="0"/>
                        </a:rPr>
                        <a:t>6891</a:t>
                      </a:r>
                      <a:endParaRPr lang="en-US" sz="2000"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dirty="0">
                          <a:latin typeface="Times New Roman" pitchFamily="18" charset="0"/>
                          <a:cs typeface="Times New Roman" pitchFamily="18" charset="0"/>
                        </a:rPr>
                        <a:t>4793</a:t>
                      </a:r>
                      <a:endParaRPr lang="en-US" sz="2000" dirty="0">
                        <a:latin typeface="Times New Roman" pitchFamily="18" charset="0"/>
                        <a:ea typeface="Calibri"/>
                        <a:cs typeface="Times New Roman" pitchFamily="18" charset="0"/>
                      </a:endParaRPr>
                    </a:p>
                  </a:txBody>
                  <a:tcPr marL="68580" marR="68580" marT="0" marB="0" anchor="ctr"/>
                </a:tc>
              </a:tr>
              <a:tr h="0">
                <a:tc>
                  <a:txBody>
                    <a:bodyPr/>
                    <a:lstStyle/>
                    <a:p>
                      <a:pPr marL="0" marR="0" algn="ctr">
                        <a:lnSpc>
                          <a:spcPct val="115000"/>
                        </a:lnSpc>
                        <a:spcBef>
                          <a:spcPts val="0"/>
                        </a:spcBef>
                        <a:spcAft>
                          <a:spcPts val="0"/>
                        </a:spcAft>
                      </a:pPr>
                      <a:r>
                        <a:rPr lang="mn-MN" sz="2000">
                          <a:latin typeface="Times New Roman" pitchFamily="18" charset="0"/>
                          <a:cs typeface="Times New Roman" pitchFamily="18" charset="0"/>
                        </a:rPr>
                        <a:t>Хан-уул</a:t>
                      </a:r>
                      <a:endParaRPr lang="en-US" sz="200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a:latin typeface="Times New Roman" pitchFamily="18" charset="0"/>
                          <a:cs typeface="Times New Roman" pitchFamily="18" charset="0"/>
                        </a:rPr>
                        <a:t>1733</a:t>
                      </a:r>
                      <a:endParaRPr lang="en-US" sz="200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dirty="0">
                          <a:latin typeface="Times New Roman" pitchFamily="18" charset="0"/>
                          <a:cs typeface="Times New Roman" pitchFamily="18" charset="0"/>
                        </a:rPr>
                        <a:t>1527</a:t>
                      </a:r>
                      <a:endParaRPr lang="en-US" sz="2000"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dirty="0">
                          <a:latin typeface="Times New Roman" pitchFamily="18" charset="0"/>
                          <a:cs typeface="Times New Roman" pitchFamily="18" charset="0"/>
                        </a:rPr>
                        <a:t>953</a:t>
                      </a:r>
                      <a:endParaRPr lang="en-US" sz="2000" dirty="0">
                        <a:latin typeface="Times New Roman" pitchFamily="18" charset="0"/>
                        <a:ea typeface="Calibri"/>
                        <a:cs typeface="Times New Roman" pitchFamily="18" charset="0"/>
                      </a:endParaRPr>
                    </a:p>
                  </a:txBody>
                  <a:tcPr marL="68580" marR="68580" marT="0" marB="0" anchor="ctr"/>
                </a:tc>
              </a:tr>
              <a:tr h="356870">
                <a:tc>
                  <a:txBody>
                    <a:bodyPr/>
                    <a:lstStyle/>
                    <a:p>
                      <a:pPr marL="0" marR="0" algn="ctr">
                        <a:lnSpc>
                          <a:spcPct val="115000"/>
                        </a:lnSpc>
                        <a:spcBef>
                          <a:spcPts val="0"/>
                        </a:spcBef>
                        <a:spcAft>
                          <a:spcPts val="0"/>
                        </a:spcAft>
                      </a:pPr>
                      <a:r>
                        <a:rPr lang="mn-MN" sz="2000" b="1" dirty="0">
                          <a:latin typeface="Times New Roman" pitchFamily="18" charset="0"/>
                          <a:cs typeface="Times New Roman" pitchFamily="18" charset="0"/>
                        </a:rPr>
                        <a:t>Нийт</a:t>
                      </a:r>
                      <a:endParaRPr lang="en-US" sz="2000" b="1"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b="1" dirty="0">
                          <a:latin typeface="Times New Roman" pitchFamily="18" charset="0"/>
                          <a:cs typeface="Times New Roman" pitchFamily="18" charset="0"/>
                        </a:rPr>
                        <a:t>22570</a:t>
                      </a:r>
                      <a:endParaRPr lang="en-US" sz="2000" b="1"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b="1" dirty="0">
                          <a:latin typeface="Times New Roman" pitchFamily="18" charset="0"/>
                          <a:cs typeface="Times New Roman" pitchFamily="18" charset="0"/>
                        </a:rPr>
                        <a:t>19494</a:t>
                      </a:r>
                      <a:endParaRPr lang="en-US" sz="2000" b="1"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mn-MN" sz="2000" b="1" dirty="0">
                          <a:latin typeface="Times New Roman" pitchFamily="18" charset="0"/>
                          <a:cs typeface="Times New Roman" pitchFamily="18" charset="0"/>
                        </a:rPr>
                        <a:t>13695</a:t>
                      </a:r>
                      <a:endParaRPr lang="en-US" sz="2000" b="1" dirty="0">
                        <a:latin typeface="Times New Roman" pitchFamily="18" charset="0"/>
                        <a:ea typeface="Calibri"/>
                        <a:cs typeface="Times New Roman"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193800"/>
          <a:ext cx="8229600" cy="1854200"/>
        </p:xfrm>
        <a:graphic>
          <a:graphicData uri="http://schemas.openxmlformats.org/drawingml/2006/table">
            <a:tbl>
              <a:tblPr firstRow="1" bandRow="1">
                <a:tableStyleId>{BC89EF96-8CEA-46FF-86C4-4CE0E7609802}</a:tableStyleId>
              </a:tblPr>
              <a:tblGrid>
                <a:gridCol w="609600"/>
                <a:gridCol w="2209800"/>
                <a:gridCol w="2362200"/>
                <a:gridCol w="3048000"/>
              </a:tblGrid>
              <a:tr h="370840">
                <a:tc>
                  <a:txBody>
                    <a:bodyPr/>
                    <a:lstStyle/>
                    <a:p>
                      <a:pPr algn="ctr"/>
                      <a:r>
                        <a:rPr lang="mn-MN"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Зуухны нэр төрөл</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Үндсэн үнэ</a:t>
                      </a:r>
                      <a:r>
                        <a:rPr lang="mn-MN" baseline="0" dirty="0" smtClean="0">
                          <a:latin typeface="Times New Roman" pitchFamily="18" charset="0"/>
                          <a:cs typeface="Times New Roman" pitchFamily="18" charset="0"/>
                        </a:rPr>
                        <a:t> /төгрөг/</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Хөнгөлөлттэй үнэ /төгрөг/</a:t>
                      </a:r>
                      <a:endParaRPr lang="en-US" dirty="0">
                        <a:latin typeface="Times New Roman" pitchFamily="18" charset="0"/>
                        <a:cs typeface="Times New Roman" pitchFamily="18" charset="0"/>
                      </a:endParaRPr>
                    </a:p>
                  </a:txBody>
                  <a:tcPr/>
                </a:tc>
              </a:tr>
              <a:tr h="370840">
                <a:tc>
                  <a:txBody>
                    <a:bodyPr/>
                    <a:lstStyle/>
                    <a:p>
                      <a:pPr algn="ctr"/>
                      <a:r>
                        <a:rPr lang="mn-MN"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Нам</a:t>
                      </a:r>
                      <a:r>
                        <a:rPr lang="mn-MN" baseline="0" dirty="0" smtClean="0">
                          <a:latin typeface="Times New Roman" pitchFamily="18" charset="0"/>
                          <a:cs typeface="Times New Roman" pitchFamily="18" charset="0"/>
                        </a:rPr>
                        <a:t> даралтын зуух</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554000</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75000</a:t>
                      </a:r>
                      <a:endParaRPr lang="en-US" dirty="0">
                        <a:latin typeface="Times New Roman" pitchFamily="18" charset="0"/>
                        <a:cs typeface="Times New Roman" pitchFamily="18" charset="0"/>
                      </a:endParaRPr>
                    </a:p>
                  </a:txBody>
                  <a:tcPr/>
                </a:tc>
              </a:tr>
              <a:tr h="370840">
                <a:tc>
                  <a:txBody>
                    <a:bodyPr/>
                    <a:lstStyle/>
                    <a:p>
                      <a:pPr algn="ctr"/>
                      <a:r>
                        <a:rPr lang="mn-MN"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Дөл</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244100</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28300</a:t>
                      </a:r>
                      <a:endParaRPr lang="en-US" dirty="0">
                        <a:latin typeface="Times New Roman" pitchFamily="18" charset="0"/>
                        <a:cs typeface="Times New Roman" pitchFamily="18" charset="0"/>
                      </a:endParaRPr>
                    </a:p>
                  </a:txBody>
                  <a:tcPr/>
                </a:tc>
              </a:tr>
              <a:tr h="370840">
                <a:tc>
                  <a:txBody>
                    <a:bodyPr/>
                    <a:lstStyle/>
                    <a:p>
                      <a:pPr algn="ctr"/>
                      <a:r>
                        <a:rPr lang="mn-MN"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Өлзий </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279000</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27500</a:t>
                      </a:r>
                      <a:endParaRPr lang="en-US" dirty="0">
                        <a:latin typeface="Times New Roman" pitchFamily="18" charset="0"/>
                        <a:cs typeface="Times New Roman" pitchFamily="18" charset="0"/>
                      </a:endParaRPr>
                    </a:p>
                  </a:txBody>
                  <a:tcPr/>
                </a:tc>
              </a:tr>
              <a:tr h="370840">
                <a:tc>
                  <a:txBody>
                    <a:bodyPr/>
                    <a:lstStyle/>
                    <a:p>
                      <a:pPr algn="ctr"/>
                      <a:r>
                        <a:rPr lang="mn-MN"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Хас </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223600</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57700</a:t>
                      </a:r>
                      <a:endParaRPr lang="en-US" dirty="0">
                        <a:latin typeface="Times New Roman" pitchFamily="18" charset="0"/>
                        <a:cs typeface="Times New Roman" pitchFamily="18" charset="0"/>
                      </a:endParaRPr>
                    </a:p>
                  </a:txBody>
                  <a:tcPr/>
                </a:tc>
              </a:tr>
            </a:tbl>
          </a:graphicData>
        </a:graphic>
      </p:graphicFrame>
      <p:sp>
        <p:nvSpPr>
          <p:cNvPr id="5" name="Title 1"/>
          <p:cNvSpPr>
            <a:spLocks noGrp="1"/>
          </p:cNvSpPr>
          <p:nvPr>
            <p:ph type="title"/>
          </p:nvPr>
        </p:nvSpPr>
        <p:spPr>
          <a:xfrm>
            <a:off x="457200" y="579438"/>
            <a:ext cx="8229600" cy="334962"/>
          </a:xfrm>
        </p:spPr>
        <p:txBody>
          <a:bodyPr>
            <a:noAutofit/>
          </a:bodyPr>
          <a:lstStyle/>
          <a:p>
            <a:r>
              <a:rPr lang="mn-MN" sz="2800" b="1" dirty="0" smtClean="0">
                <a:latin typeface="Times New Roman" pitchFamily="18" charset="0"/>
                <a:cs typeface="Times New Roman" pitchFamily="18" charset="0"/>
              </a:rPr>
              <a:t>“Цэвэр агаар” төслийн хүрээнд</a:t>
            </a:r>
            <a:endParaRPr lang="en-US" sz="2800" b="1" dirty="0">
              <a:latin typeface="Times New Roman" pitchFamily="18" charset="0"/>
              <a:cs typeface="Times New Roman" pitchFamily="18" charset="0"/>
            </a:endParaRPr>
          </a:p>
        </p:txBody>
      </p:sp>
      <p:sp>
        <p:nvSpPr>
          <p:cNvPr id="7" name="Title 1"/>
          <p:cNvSpPr txBox="1">
            <a:spLocks/>
          </p:cNvSpPr>
          <p:nvPr/>
        </p:nvSpPr>
        <p:spPr>
          <a:xfrm>
            <a:off x="533400" y="3322638"/>
            <a:ext cx="8229600" cy="334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mn-MN"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“Улаанбаатар-Цэвэр агаар” төслийн хүрээнд</a:t>
            </a:r>
            <a:endParaRPr kumimoji="0" lang="en-US"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aphicFrame>
        <p:nvGraphicFramePr>
          <p:cNvPr id="8" name="Content Placeholder 5"/>
          <p:cNvGraphicFramePr>
            <a:graphicFrameLocks/>
          </p:cNvGraphicFramePr>
          <p:nvPr/>
        </p:nvGraphicFramePr>
        <p:xfrm>
          <a:off x="457200" y="3947160"/>
          <a:ext cx="8229600" cy="2225040"/>
        </p:xfrm>
        <a:graphic>
          <a:graphicData uri="http://schemas.openxmlformats.org/drawingml/2006/table">
            <a:tbl>
              <a:tblPr firstRow="1" bandRow="1">
                <a:tableStyleId>{BC89EF96-8CEA-46FF-86C4-4CE0E7609802}</a:tableStyleId>
              </a:tblPr>
              <a:tblGrid>
                <a:gridCol w="609600"/>
                <a:gridCol w="2209800"/>
                <a:gridCol w="2362200"/>
                <a:gridCol w="3048000"/>
              </a:tblGrid>
              <a:tr h="370840">
                <a:tc>
                  <a:txBody>
                    <a:bodyPr/>
                    <a:lstStyle/>
                    <a:p>
                      <a:pPr algn="ctr"/>
                      <a:r>
                        <a:rPr lang="mn-MN"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Зуухны нэр төрөл</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Үндсэн үнэ</a:t>
                      </a:r>
                      <a:r>
                        <a:rPr lang="mn-MN" baseline="0" dirty="0" smtClean="0">
                          <a:latin typeface="Times New Roman" pitchFamily="18" charset="0"/>
                          <a:cs typeface="Times New Roman" pitchFamily="18" charset="0"/>
                        </a:rPr>
                        <a:t> /төгрөг/</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Хөнгөлөлттэй үнэ /төгрөг/</a:t>
                      </a:r>
                      <a:endParaRPr lang="en-US" dirty="0">
                        <a:latin typeface="Times New Roman" pitchFamily="18" charset="0"/>
                        <a:cs typeface="Times New Roman" pitchFamily="18" charset="0"/>
                      </a:endParaRPr>
                    </a:p>
                  </a:txBody>
                  <a:tcPr/>
                </a:tc>
              </a:tr>
              <a:tr h="370840">
                <a:tc>
                  <a:txBody>
                    <a:bodyPr/>
                    <a:lstStyle/>
                    <a:p>
                      <a:pPr algn="ctr"/>
                      <a:r>
                        <a:rPr lang="mn-MN"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Нам</a:t>
                      </a:r>
                      <a:r>
                        <a:rPr lang="mn-MN" baseline="0" dirty="0" smtClean="0">
                          <a:latin typeface="Times New Roman" pitchFamily="18" charset="0"/>
                          <a:cs typeface="Times New Roman" pitchFamily="18" charset="0"/>
                        </a:rPr>
                        <a:t> даралтын зуух</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554000</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75000</a:t>
                      </a:r>
                      <a:endParaRPr lang="en-US" dirty="0">
                        <a:latin typeface="Times New Roman" pitchFamily="18" charset="0"/>
                        <a:cs typeface="Times New Roman" pitchFamily="18" charset="0"/>
                      </a:endParaRPr>
                    </a:p>
                  </a:txBody>
                  <a:tcPr/>
                </a:tc>
              </a:tr>
              <a:tr h="370840">
                <a:tc>
                  <a:txBody>
                    <a:bodyPr/>
                    <a:lstStyle/>
                    <a:p>
                      <a:pPr algn="ctr"/>
                      <a:r>
                        <a:rPr lang="mn-MN"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Дөл</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419360</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36334</a:t>
                      </a:r>
                      <a:endParaRPr lang="en-US" dirty="0">
                        <a:latin typeface="Times New Roman" pitchFamily="18" charset="0"/>
                        <a:cs typeface="Times New Roman" pitchFamily="18" charset="0"/>
                      </a:endParaRPr>
                    </a:p>
                  </a:txBody>
                  <a:tcPr/>
                </a:tc>
              </a:tr>
              <a:tr h="370840">
                <a:tc>
                  <a:txBody>
                    <a:bodyPr/>
                    <a:lstStyle/>
                    <a:p>
                      <a:pPr algn="ctr"/>
                      <a:r>
                        <a:rPr lang="mn-MN"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Өлзий </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415000</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34938</a:t>
                      </a:r>
                      <a:endParaRPr lang="en-US" dirty="0">
                        <a:latin typeface="Times New Roman" pitchFamily="18" charset="0"/>
                        <a:cs typeface="Times New Roman" pitchFamily="18" charset="0"/>
                      </a:endParaRPr>
                    </a:p>
                  </a:txBody>
                  <a:tcPr/>
                </a:tc>
              </a:tr>
              <a:tr h="370840">
                <a:tc>
                  <a:txBody>
                    <a:bodyPr/>
                    <a:lstStyle/>
                    <a:p>
                      <a:pPr algn="ctr"/>
                      <a:r>
                        <a:rPr lang="mn-MN"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Векас </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275000</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29000</a:t>
                      </a:r>
                      <a:endParaRPr lang="en-US" dirty="0">
                        <a:latin typeface="Times New Roman" pitchFamily="18" charset="0"/>
                        <a:cs typeface="Times New Roman" pitchFamily="18" charset="0"/>
                      </a:endParaRPr>
                    </a:p>
                  </a:txBody>
                  <a:tcPr/>
                </a:tc>
              </a:tr>
              <a:tr h="370840">
                <a:tc>
                  <a:txBody>
                    <a:bodyPr/>
                    <a:lstStyle/>
                    <a:p>
                      <a:pPr algn="ctr"/>
                      <a:r>
                        <a:rPr lang="mn-MN" dirty="0" smtClean="0">
                          <a:latin typeface="Times New Roman" pitchFamily="18" charset="0"/>
                          <a:cs typeface="Times New Roman" pitchFamily="18" charset="0"/>
                        </a:rPr>
                        <a:t>5</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Талст </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295900</a:t>
                      </a:r>
                      <a:endParaRPr lang="en-US" dirty="0">
                        <a:latin typeface="Times New Roman" pitchFamily="18" charset="0"/>
                        <a:cs typeface="Times New Roman" pitchFamily="18" charset="0"/>
                      </a:endParaRPr>
                    </a:p>
                  </a:txBody>
                  <a:tcPr/>
                </a:tc>
                <a:tc>
                  <a:txBody>
                    <a:bodyPr/>
                    <a:lstStyle/>
                    <a:p>
                      <a:pPr algn="ctr"/>
                      <a:r>
                        <a:rPr lang="mn-MN" dirty="0" smtClean="0">
                          <a:latin typeface="Times New Roman" pitchFamily="18" charset="0"/>
                          <a:cs typeface="Times New Roman" pitchFamily="18" charset="0"/>
                        </a:rPr>
                        <a:t>31900</a:t>
                      </a:r>
                      <a:endParaRPr lang="en-US"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8600"/>
            <a:ext cx="8229600" cy="334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mn-MN"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Хяналтын мэдээ</a:t>
            </a:r>
            <a:endParaRPr kumimoji="0" lang="en-US"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aphicFrame>
        <p:nvGraphicFramePr>
          <p:cNvPr id="4" name="Table 3"/>
          <p:cNvGraphicFramePr>
            <a:graphicFrameLocks noGrp="1"/>
          </p:cNvGraphicFramePr>
          <p:nvPr/>
        </p:nvGraphicFramePr>
        <p:xfrm>
          <a:off x="457200" y="685800"/>
          <a:ext cx="8305800" cy="5945052"/>
        </p:xfrm>
        <a:graphic>
          <a:graphicData uri="http://schemas.openxmlformats.org/drawingml/2006/table">
            <a:tbl>
              <a:tblPr>
                <a:tableStyleId>{BC89EF96-8CEA-46FF-86C4-4CE0E7609802}</a:tableStyleId>
              </a:tblPr>
              <a:tblGrid>
                <a:gridCol w="544996"/>
                <a:gridCol w="3461522"/>
                <a:gridCol w="1295035"/>
                <a:gridCol w="3004247"/>
              </a:tblGrid>
              <a:tr h="290286">
                <a:tc>
                  <a:txBody>
                    <a:bodyPr/>
                    <a:lstStyle/>
                    <a:p>
                      <a:pPr marL="0" marR="0" algn="ctr"/>
                      <a:r>
                        <a:rPr lang="mn-MN" sz="1600" b="1" dirty="0">
                          <a:latin typeface="Times New Roman" pitchFamily="18" charset="0"/>
                          <a:cs typeface="Times New Roman" pitchFamily="18" charset="0"/>
                        </a:rPr>
                        <a:t>Д/д</a:t>
                      </a:r>
                      <a:endParaRPr lang="en-US" sz="1600" b="1" dirty="0">
                        <a:latin typeface="Times New Roman" pitchFamily="18" charset="0"/>
                        <a:ea typeface="Times New Roman"/>
                        <a:cs typeface="Times New Roman" pitchFamily="18" charset="0"/>
                      </a:endParaRPr>
                    </a:p>
                  </a:txBody>
                  <a:tcPr marL="54429" marR="54429" marT="0" marB="0" anchor="ctr"/>
                </a:tc>
                <a:tc>
                  <a:txBody>
                    <a:bodyPr/>
                    <a:lstStyle/>
                    <a:p>
                      <a:pPr marL="0" marR="0" algn="ctr"/>
                      <a:r>
                        <a:rPr lang="mn-MN" sz="1600" b="1" dirty="0">
                          <a:latin typeface="Times New Roman" pitchFamily="18" charset="0"/>
                          <a:cs typeface="Times New Roman" pitchFamily="18" charset="0"/>
                        </a:rPr>
                        <a:t>Мэдээ</a:t>
                      </a:r>
                      <a:endParaRPr lang="en-US" sz="1600" b="1" dirty="0">
                        <a:latin typeface="Times New Roman" pitchFamily="18" charset="0"/>
                        <a:ea typeface="Times New Roman"/>
                        <a:cs typeface="Times New Roman" pitchFamily="18" charset="0"/>
                      </a:endParaRPr>
                    </a:p>
                  </a:txBody>
                  <a:tcPr marL="54429" marR="54429" marT="0" marB="0" anchor="ctr"/>
                </a:tc>
                <a:tc>
                  <a:txBody>
                    <a:bodyPr/>
                    <a:lstStyle/>
                    <a:p>
                      <a:pPr marL="0" marR="0" algn="ctr"/>
                      <a:r>
                        <a:rPr lang="mn-MN" sz="1600" b="1" dirty="0">
                          <a:latin typeface="Times New Roman" pitchFamily="18" charset="0"/>
                          <a:cs typeface="Times New Roman" pitchFamily="18" charset="0"/>
                        </a:rPr>
                        <a:t>Тоо хэмжээ</a:t>
                      </a:r>
                      <a:endParaRPr lang="en-US" sz="1600" b="1" dirty="0">
                        <a:latin typeface="Times New Roman" pitchFamily="18" charset="0"/>
                        <a:ea typeface="Times New Roman"/>
                        <a:cs typeface="Times New Roman" pitchFamily="18" charset="0"/>
                      </a:endParaRPr>
                    </a:p>
                  </a:txBody>
                  <a:tcPr marL="54429" marR="54429" marT="0" marB="0" anchor="ctr"/>
                </a:tc>
                <a:tc>
                  <a:txBody>
                    <a:bodyPr/>
                    <a:lstStyle/>
                    <a:p>
                      <a:pPr marL="0" marR="0" algn="ctr"/>
                      <a:r>
                        <a:rPr lang="mn-MN" sz="1600" b="1" dirty="0">
                          <a:latin typeface="Times New Roman" pitchFamily="18" charset="0"/>
                          <a:cs typeface="Times New Roman" pitchFamily="18" charset="0"/>
                        </a:rPr>
                        <a:t>Тайлбар</a:t>
                      </a:r>
                      <a:endParaRPr lang="en-US" sz="1600" b="1" dirty="0">
                        <a:latin typeface="Times New Roman" pitchFamily="18" charset="0"/>
                        <a:ea typeface="Times New Roman"/>
                        <a:cs typeface="Times New Roman" pitchFamily="18" charset="0"/>
                      </a:endParaRPr>
                    </a:p>
                  </a:txBody>
                  <a:tcPr marL="54429" marR="54429" marT="0" marB="0" anchor="ctr"/>
                </a:tc>
              </a:tr>
              <a:tr h="145143">
                <a:tc>
                  <a:txBody>
                    <a:bodyPr/>
                    <a:lstStyle/>
                    <a:p>
                      <a:pPr marL="0" marR="0" algn="ctr"/>
                      <a:r>
                        <a:rPr lang="mn-MN" sz="1600" dirty="0">
                          <a:latin typeface="Times New Roman" pitchFamily="18" charset="0"/>
                          <a:cs typeface="Times New Roman" pitchFamily="18" charset="0"/>
                        </a:rPr>
                        <a:t>1</a:t>
                      </a:r>
                      <a:endParaRPr lang="en-US" sz="1600" dirty="0">
                        <a:latin typeface="Times New Roman" pitchFamily="18" charset="0"/>
                        <a:ea typeface="Times New Roman"/>
                        <a:cs typeface="Times New Roman" pitchFamily="18" charset="0"/>
                      </a:endParaRPr>
                    </a:p>
                  </a:txBody>
                  <a:tcPr marL="54429" marR="54429" marT="0" marB="0" anchor="ctr"/>
                </a:tc>
                <a:tc>
                  <a:txBody>
                    <a:bodyPr/>
                    <a:lstStyle/>
                    <a:p>
                      <a:pPr marL="0" marR="0" algn="l"/>
                      <a:r>
                        <a:rPr lang="mn-MN" sz="1600" dirty="0">
                          <a:latin typeface="Times New Roman" pitchFamily="18" charset="0"/>
                          <a:cs typeface="Times New Roman" pitchFamily="18" charset="0"/>
                        </a:rPr>
                        <a:t>Хэдэн хүн ажилласан</a:t>
                      </a:r>
                      <a:endParaRPr lang="en-US" sz="1600" dirty="0">
                        <a:latin typeface="Times New Roman" pitchFamily="18" charset="0"/>
                        <a:ea typeface="Times New Roman"/>
                        <a:cs typeface="Times New Roman" pitchFamily="18" charset="0"/>
                      </a:endParaRPr>
                    </a:p>
                  </a:txBody>
                  <a:tcPr marL="54429" marR="54429" marT="0" marB="0" anchor="ctr"/>
                </a:tc>
                <a:tc>
                  <a:txBody>
                    <a:bodyPr/>
                    <a:lstStyle/>
                    <a:p>
                      <a:pPr marL="0" marR="0" algn="ctr"/>
                      <a:r>
                        <a:rPr lang="mn-MN" sz="1600">
                          <a:latin typeface="Times New Roman" pitchFamily="18" charset="0"/>
                          <a:cs typeface="Times New Roman" pitchFamily="18" charset="0"/>
                        </a:rPr>
                        <a:t>20-60</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ctr"/>
                      <a:endParaRPr lang="mn-MN" sz="1600">
                        <a:latin typeface="Times New Roman" pitchFamily="18" charset="0"/>
                        <a:ea typeface="Times New Roman"/>
                        <a:cs typeface="Times New Roman" pitchFamily="18" charset="0"/>
                      </a:endParaRPr>
                    </a:p>
                  </a:txBody>
                  <a:tcPr marL="54429" marR="54429" marT="0" marB="0" anchor="ctr"/>
                </a:tc>
              </a:tr>
              <a:tr h="145143">
                <a:tc>
                  <a:txBody>
                    <a:bodyPr/>
                    <a:lstStyle/>
                    <a:p>
                      <a:pPr marL="0" marR="0" algn="ctr"/>
                      <a:r>
                        <a:rPr lang="mn-MN" sz="1600">
                          <a:latin typeface="Times New Roman" pitchFamily="18" charset="0"/>
                          <a:cs typeface="Times New Roman" pitchFamily="18" charset="0"/>
                        </a:rPr>
                        <a:t>2</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l"/>
                      <a:r>
                        <a:rPr lang="mn-MN" sz="1600" dirty="0">
                          <a:latin typeface="Times New Roman" pitchFamily="18" charset="0"/>
                          <a:cs typeface="Times New Roman" pitchFamily="18" charset="0"/>
                        </a:rPr>
                        <a:t>Хэдий хугацаанд ажилласан</a:t>
                      </a:r>
                      <a:endParaRPr lang="en-US" sz="1600" dirty="0">
                        <a:latin typeface="Times New Roman" pitchFamily="18" charset="0"/>
                        <a:ea typeface="Times New Roman"/>
                        <a:cs typeface="Times New Roman" pitchFamily="18" charset="0"/>
                      </a:endParaRPr>
                    </a:p>
                  </a:txBody>
                  <a:tcPr marL="54429" marR="54429" marT="0" marB="0" anchor="ctr"/>
                </a:tc>
                <a:tc>
                  <a:txBody>
                    <a:bodyPr/>
                    <a:lstStyle/>
                    <a:p>
                      <a:pPr marL="0" marR="0" algn="ctr"/>
                      <a:r>
                        <a:rPr lang="mn-MN" sz="1600">
                          <a:latin typeface="Times New Roman" pitchFamily="18" charset="0"/>
                          <a:cs typeface="Times New Roman" pitchFamily="18" charset="0"/>
                        </a:rPr>
                        <a:t>38 хоног</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ctr"/>
                      <a:r>
                        <a:rPr lang="mn-MN" sz="1600">
                          <a:latin typeface="Times New Roman" pitchFamily="18" charset="0"/>
                          <a:cs typeface="Times New Roman" pitchFamily="18" charset="0"/>
                        </a:rPr>
                        <a:t>2013.11.15-2013.12.23</a:t>
                      </a:r>
                      <a:endParaRPr lang="en-US" sz="1600">
                        <a:latin typeface="Times New Roman" pitchFamily="18" charset="0"/>
                        <a:ea typeface="Times New Roman"/>
                        <a:cs typeface="Times New Roman" pitchFamily="18" charset="0"/>
                      </a:endParaRPr>
                    </a:p>
                  </a:txBody>
                  <a:tcPr marL="54429" marR="54429" marT="0" marB="0" anchor="ctr"/>
                </a:tc>
              </a:tr>
              <a:tr h="290286">
                <a:tc>
                  <a:txBody>
                    <a:bodyPr/>
                    <a:lstStyle/>
                    <a:p>
                      <a:pPr marL="0" marR="0" algn="ctr"/>
                      <a:r>
                        <a:rPr lang="mn-MN" sz="1600">
                          <a:latin typeface="Times New Roman" pitchFamily="18" charset="0"/>
                          <a:cs typeface="Times New Roman" pitchFamily="18" charset="0"/>
                        </a:rPr>
                        <a:t>3</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l"/>
                      <a:r>
                        <a:rPr lang="mn-MN" sz="1600" dirty="0">
                          <a:latin typeface="Times New Roman" pitchFamily="18" charset="0"/>
                          <a:cs typeface="Times New Roman" pitchFamily="18" charset="0"/>
                        </a:rPr>
                        <a:t>Төлөвлөгөөт хяналт тавих айлын тоо</a:t>
                      </a:r>
                      <a:endParaRPr lang="en-US" sz="1600" dirty="0">
                        <a:latin typeface="Times New Roman" pitchFamily="18" charset="0"/>
                        <a:ea typeface="Times New Roman"/>
                        <a:cs typeface="Times New Roman" pitchFamily="18" charset="0"/>
                      </a:endParaRPr>
                    </a:p>
                  </a:txBody>
                  <a:tcPr marL="54429" marR="54429" marT="0" marB="0" anchor="ctr"/>
                </a:tc>
                <a:tc>
                  <a:txBody>
                    <a:bodyPr/>
                    <a:lstStyle/>
                    <a:p>
                      <a:pPr marL="0" marR="0" algn="ctr"/>
                      <a:r>
                        <a:rPr lang="mn-MN" sz="1600">
                          <a:latin typeface="Times New Roman" pitchFamily="18" charset="0"/>
                          <a:cs typeface="Times New Roman" pitchFamily="18" charset="0"/>
                        </a:rPr>
                        <a:t>7146</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ctr"/>
                      <a:endParaRPr lang="mn-MN" sz="1600">
                        <a:latin typeface="Times New Roman" pitchFamily="18" charset="0"/>
                        <a:ea typeface="Times New Roman"/>
                        <a:cs typeface="Times New Roman" pitchFamily="18" charset="0"/>
                      </a:endParaRPr>
                    </a:p>
                  </a:txBody>
                  <a:tcPr marL="54429" marR="54429" marT="0" marB="0" anchor="ctr"/>
                </a:tc>
              </a:tr>
              <a:tr h="145143">
                <a:tc>
                  <a:txBody>
                    <a:bodyPr/>
                    <a:lstStyle/>
                    <a:p>
                      <a:pPr marL="0" marR="0" algn="ctr"/>
                      <a:r>
                        <a:rPr lang="mn-MN" sz="1600">
                          <a:latin typeface="Times New Roman" pitchFamily="18" charset="0"/>
                          <a:cs typeface="Times New Roman" pitchFamily="18" charset="0"/>
                        </a:rPr>
                        <a:t>4</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l"/>
                      <a:r>
                        <a:rPr lang="mn-MN" sz="1600" dirty="0">
                          <a:latin typeface="Times New Roman" pitchFamily="18" charset="0"/>
                          <a:cs typeface="Times New Roman" pitchFamily="18" charset="0"/>
                        </a:rPr>
                        <a:t>Хяналт хийсэн өрхийн тоо</a:t>
                      </a:r>
                      <a:endParaRPr lang="en-US" sz="1600" dirty="0">
                        <a:latin typeface="Times New Roman" pitchFamily="18" charset="0"/>
                        <a:ea typeface="Times New Roman"/>
                        <a:cs typeface="Times New Roman" pitchFamily="18" charset="0"/>
                      </a:endParaRPr>
                    </a:p>
                  </a:txBody>
                  <a:tcPr marL="54429" marR="54429" marT="0" marB="0" anchor="ctr"/>
                </a:tc>
                <a:tc>
                  <a:txBody>
                    <a:bodyPr/>
                    <a:lstStyle/>
                    <a:p>
                      <a:pPr marL="0" marR="0" algn="ctr"/>
                      <a:r>
                        <a:rPr lang="mn-MN" sz="1600">
                          <a:latin typeface="Times New Roman" pitchFamily="18" charset="0"/>
                          <a:cs typeface="Times New Roman" pitchFamily="18" charset="0"/>
                        </a:rPr>
                        <a:t>4125</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ctr"/>
                      <a:endParaRPr lang="mn-MN" sz="1600">
                        <a:latin typeface="Times New Roman" pitchFamily="18" charset="0"/>
                        <a:ea typeface="Times New Roman"/>
                        <a:cs typeface="Times New Roman" pitchFamily="18" charset="0"/>
                      </a:endParaRPr>
                    </a:p>
                  </a:txBody>
                  <a:tcPr marL="54429" marR="54429" marT="0" marB="0" anchor="ctr"/>
                </a:tc>
              </a:tr>
              <a:tr h="145143">
                <a:tc>
                  <a:txBody>
                    <a:bodyPr/>
                    <a:lstStyle/>
                    <a:p>
                      <a:pPr marL="0" marR="0" algn="ctr"/>
                      <a:r>
                        <a:rPr lang="mn-MN" sz="1600">
                          <a:latin typeface="Times New Roman" pitchFamily="18" charset="0"/>
                          <a:cs typeface="Times New Roman" pitchFamily="18" charset="0"/>
                        </a:rPr>
                        <a:t>5</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l"/>
                      <a:r>
                        <a:rPr lang="mn-MN" sz="1600" dirty="0">
                          <a:latin typeface="Times New Roman" pitchFamily="18" charset="0"/>
                          <a:cs typeface="Times New Roman" pitchFamily="18" charset="0"/>
                        </a:rPr>
                        <a:t>Үүнээс асуудалгүй өрхийн тоо</a:t>
                      </a:r>
                      <a:endParaRPr lang="en-US" sz="1600" dirty="0">
                        <a:latin typeface="Times New Roman" pitchFamily="18" charset="0"/>
                        <a:ea typeface="Times New Roman"/>
                        <a:cs typeface="Times New Roman" pitchFamily="18" charset="0"/>
                      </a:endParaRPr>
                    </a:p>
                  </a:txBody>
                  <a:tcPr marL="54429" marR="54429" marT="0" marB="0" anchor="ctr"/>
                </a:tc>
                <a:tc>
                  <a:txBody>
                    <a:bodyPr/>
                    <a:lstStyle/>
                    <a:p>
                      <a:pPr marL="0" marR="0" algn="ctr"/>
                      <a:r>
                        <a:rPr lang="mn-MN" sz="1600">
                          <a:latin typeface="Times New Roman" pitchFamily="18" charset="0"/>
                          <a:cs typeface="Times New Roman" pitchFamily="18" charset="0"/>
                        </a:rPr>
                        <a:t>3834</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ctr"/>
                      <a:endParaRPr lang="mn-MN" sz="1600" dirty="0">
                        <a:latin typeface="Times New Roman" pitchFamily="18" charset="0"/>
                        <a:ea typeface="Times New Roman"/>
                        <a:cs typeface="Times New Roman" pitchFamily="18" charset="0"/>
                      </a:endParaRPr>
                    </a:p>
                  </a:txBody>
                  <a:tcPr marL="54429" marR="54429" marT="0" marB="0" anchor="ctr"/>
                </a:tc>
              </a:tr>
              <a:tr h="145143">
                <a:tc>
                  <a:txBody>
                    <a:bodyPr/>
                    <a:lstStyle/>
                    <a:p>
                      <a:pPr marL="0" marR="0" algn="ctr"/>
                      <a:r>
                        <a:rPr lang="mn-MN" sz="1600">
                          <a:latin typeface="Times New Roman" pitchFamily="18" charset="0"/>
                          <a:cs typeface="Times New Roman" pitchFamily="18" charset="0"/>
                        </a:rPr>
                        <a:t>6</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l"/>
                      <a:r>
                        <a:rPr lang="mn-MN" sz="1600" dirty="0">
                          <a:latin typeface="Times New Roman" pitchFamily="18" charset="0"/>
                          <a:cs typeface="Times New Roman" pitchFamily="18" charset="0"/>
                        </a:rPr>
                        <a:t>Хүлээгдэж буй өрхийн тоо</a:t>
                      </a:r>
                      <a:endParaRPr lang="en-US" sz="1600" dirty="0">
                        <a:latin typeface="Times New Roman" pitchFamily="18" charset="0"/>
                        <a:ea typeface="Times New Roman"/>
                        <a:cs typeface="Times New Roman" pitchFamily="18" charset="0"/>
                      </a:endParaRPr>
                    </a:p>
                  </a:txBody>
                  <a:tcPr marL="54429" marR="54429" marT="0" marB="0" anchor="ctr"/>
                </a:tc>
                <a:tc>
                  <a:txBody>
                    <a:bodyPr/>
                    <a:lstStyle/>
                    <a:p>
                      <a:pPr marL="0" marR="0" algn="ctr"/>
                      <a:r>
                        <a:rPr lang="mn-MN" sz="1600">
                          <a:latin typeface="Times New Roman" pitchFamily="18" charset="0"/>
                          <a:cs typeface="Times New Roman" pitchFamily="18" charset="0"/>
                        </a:rPr>
                        <a:t>3021</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ctr"/>
                      <a:endParaRPr lang="mn-MN" sz="1600">
                        <a:latin typeface="Times New Roman" pitchFamily="18" charset="0"/>
                        <a:ea typeface="Times New Roman"/>
                        <a:cs typeface="Times New Roman" pitchFamily="18" charset="0"/>
                      </a:endParaRPr>
                    </a:p>
                  </a:txBody>
                  <a:tcPr marL="54429" marR="54429" marT="0" marB="0" anchor="ctr"/>
                </a:tc>
              </a:tr>
              <a:tr h="435429">
                <a:tc>
                  <a:txBody>
                    <a:bodyPr/>
                    <a:lstStyle/>
                    <a:p>
                      <a:pPr marL="0" marR="0" algn="ctr"/>
                      <a:r>
                        <a:rPr lang="mn-MN" sz="1600">
                          <a:latin typeface="Times New Roman" pitchFamily="18" charset="0"/>
                          <a:cs typeface="Times New Roman" pitchFamily="18" charset="0"/>
                        </a:rPr>
                        <a:t>7</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l"/>
                      <a:r>
                        <a:rPr lang="mn-MN" sz="1600" dirty="0">
                          <a:latin typeface="Times New Roman" pitchFamily="18" charset="0"/>
                          <a:cs typeface="Times New Roman" pitchFamily="18" charset="0"/>
                        </a:rPr>
                        <a:t>Нийлүүлэгч компанитай холбоотой зөрчилтэй өрхийн нийт тоо</a:t>
                      </a:r>
                      <a:endParaRPr lang="en-US" sz="1600" dirty="0">
                        <a:latin typeface="Times New Roman" pitchFamily="18" charset="0"/>
                        <a:ea typeface="Times New Roman"/>
                        <a:cs typeface="Times New Roman" pitchFamily="18" charset="0"/>
                      </a:endParaRPr>
                    </a:p>
                  </a:txBody>
                  <a:tcPr marL="54429" marR="54429" marT="0" marB="0" anchor="ctr"/>
                </a:tc>
                <a:tc>
                  <a:txBody>
                    <a:bodyPr/>
                    <a:lstStyle/>
                    <a:p>
                      <a:pPr marL="0" marR="0" algn="ctr"/>
                      <a:r>
                        <a:rPr lang="mn-MN" sz="1600">
                          <a:latin typeface="Times New Roman" pitchFamily="18" charset="0"/>
                          <a:cs typeface="Times New Roman" pitchFamily="18" charset="0"/>
                        </a:rPr>
                        <a:t>9</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ctr"/>
                      <a:endParaRPr lang="mn-MN" sz="1600">
                        <a:latin typeface="Times New Roman" pitchFamily="18" charset="0"/>
                        <a:ea typeface="Times New Roman"/>
                        <a:cs typeface="Times New Roman" pitchFamily="18" charset="0"/>
                      </a:endParaRPr>
                    </a:p>
                  </a:txBody>
                  <a:tcPr marL="54429" marR="54429" marT="0" marB="0" anchor="ctr"/>
                </a:tc>
              </a:tr>
              <a:tr h="435429">
                <a:tc>
                  <a:txBody>
                    <a:bodyPr/>
                    <a:lstStyle/>
                    <a:p>
                      <a:pPr marL="0" marR="0" algn="ctr"/>
                      <a:r>
                        <a:rPr lang="mn-MN" sz="1600">
                          <a:latin typeface="Times New Roman" pitchFamily="18" charset="0"/>
                          <a:cs typeface="Times New Roman" pitchFamily="18" charset="0"/>
                        </a:rPr>
                        <a:t>8</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l"/>
                      <a:r>
                        <a:rPr lang="mn-MN" sz="1600" dirty="0">
                          <a:latin typeface="Times New Roman" pitchFamily="18" charset="0"/>
                          <a:cs typeface="Times New Roman" pitchFamily="18" charset="0"/>
                        </a:rPr>
                        <a:t>Нийлүүлэгч компани тус бүрээр зөрчилтэй өрх (дөл, өлзий, бекас)</a:t>
                      </a:r>
                      <a:endParaRPr lang="en-US" sz="1600" dirty="0">
                        <a:latin typeface="Times New Roman" pitchFamily="18" charset="0"/>
                        <a:ea typeface="Times New Roman"/>
                        <a:cs typeface="Times New Roman" pitchFamily="18" charset="0"/>
                      </a:endParaRPr>
                    </a:p>
                  </a:txBody>
                  <a:tcPr marL="54429" marR="54429" marT="0" marB="0" anchor="ctr"/>
                </a:tc>
                <a:tc>
                  <a:txBody>
                    <a:bodyPr/>
                    <a:lstStyle/>
                    <a:p>
                      <a:pPr marL="0" marR="0" algn="ctr">
                        <a:spcBef>
                          <a:spcPts val="0"/>
                        </a:spcBef>
                        <a:spcAft>
                          <a:spcPts val="0"/>
                        </a:spcAft>
                      </a:pPr>
                      <a:r>
                        <a:rPr lang="mn-MN" sz="1600" dirty="0">
                          <a:latin typeface="Times New Roman" pitchFamily="18" charset="0"/>
                          <a:cs typeface="Times New Roman" pitchFamily="18" charset="0"/>
                        </a:rPr>
                        <a:t>Дөл - 3</a:t>
                      </a:r>
                      <a:endParaRPr lang="en-US" sz="1400" dirty="0">
                        <a:latin typeface="Times New Roman" pitchFamily="18" charset="0"/>
                        <a:cs typeface="Times New Roman" pitchFamily="18" charset="0"/>
                      </a:endParaRPr>
                    </a:p>
                    <a:p>
                      <a:pPr marL="0" marR="0" algn="ctr">
                        <a:spcBef>
                          <a:spcPts val="0"/>
                        </a:spcBef>
                        <a:spcAft>
                          <a:spcPts val="0"/>
                        </a:spcAft>
                      </a:pPr>
                      <a:r>
                        <a:rPr lang="mn-MN" sz="1600" dirty="0">
                          <a:latin typeface="Times New Roman" pitchFamily="18" charset="0"/>
                          <a:cs typeface="Times New Roman" pitchFamily="18" charset="0"/>
                        </a:rPr>
                        <a:t>Өлзий - 5</a:t>
                      </a:r>
                      <a:endParaRPr lang="en-US" sz="1400" dirty="0">
                        <a:latin typeface="Times New Roman" pitchFamily="18" charset="0"/>
                        <a:cs typeface="Times New Roman" pitchFamily="18" charset="0"/>
                      </a:endParaRPr>
                    </a:p>
                    <a:p>
                      <a:pPr marL="0" marR="0" algn="ctr">
                        <a:spcBef>
                          <a:spcPts val="0"/>
                        </a:spcBef>
                        <a:spcAft>
                          <a:spcPts val="0"/>
                        </a:spcAft>
                      </a:pPr>
                      <a:r>
                        <a:rPr lang="mn-MN" sz="1600" dirty="0">
                          <a:latin typeface="Times New Roman" pitchFamily="18" charset="0"/>
                          <a:cs typeface="Times New Roman" pitchFamily="18" charset="0"/>
                        </a:rPr>
                        <a:t>Бекас - 1</a:t>
                      </a:r>
                      <a:endParaRPr lang="en-US" sz="1400" dirty="0">
                        <a:latin typeface="Times New Roman" pitchFamily="18" charset="0"/>
                        <a:ea typeface="Times New Roman"/>
                        <a:cs typeface="Times New Roman" pitchFamily="18" charset="0"/>
                      </a:endParaRPr>
                    </a:p>
                  </a:txBody>
                  <a:tcPr marL="54429" marR="54429" marT="0" marB="0" anchor="ctr"/>
                </a:tc>
                <a:tc>
                  <a:txBody>
                    <a:bodyPr/>
                    <a:lstStyle/>
                    <a:p>
                      <a:pPr marL="0" marR="0" algn="ctr"/>
                      <a:r>
                        <a:rPr lang="mn-MN" sz="1600">
                          <a:latin typeface="Times New Roman" pitchFamily="18" charset="0"/>
                          <a:cs typeface="Times New Roman" pitchFamily="18" charset="0"/>
                        </a:rPr>
                        <a:t>Хавсралт 1 дээрээс үзнэ үү</a:t>
                      </a:r>
                      <a:endParaRPr lang="en-US" sz="1600">
                        <a:latin typeface="Times New Roman" pitchFamily="18" charset="0"/>
                        <a:ea typeface="Times New Roman"/>
                        <a:cs typeface="Times New Roman" pitchFamily="18" charset="0"/>
                      </a:endParaRPr>
                    </a:p>
                  </a:txBody>
                  <a:tcPr marL="54429" marR="54429" marT="0" marB="0" anchor="ctr"/>
                </a:tc>
              </a:tr>
              <a:tr h="290286">
                <a:tc>
                  <a:txBody>
                    <a:bodyPr/>
                    <a:lstStyle/>
                    <a:p>
                      <a:pPr marL="0" marR="0" algn="ctr"/>
                      <a:r>
                        <a:rPr lang="mn-MN" sz="1600">
                          <a:latin typeface="Times New Roman" pitchFamily="18" charset="0"/>
                          <a:cs typeface="Times New Roman" pitchFamily="18" charset="0"/>
                        </a:rPr>
                        <a:t>9</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l"/>
                      <a:r>
                        <a:rPr lang="mn-MN" sz="1600" dirty="0">
                          <a:latin typeface="Times New Roman" pitchFamily="18" charset="0"/>
                          <a:cs typeface="Times New Roman" pitchFamily="18" charset="0"/>
                        </a:rPr>
                        <a:t>Хэрэглэгчтэй холбоотой зөрчилтэй өрхийн нийт тоо</a:t>
                      </a:r>
                      <a:endParaRPr lang="en-US" sz="1600" dirty="0">
                        <a:latin typeface="Times New Roman" pitchFamily="18" charset="0"/>
                        <a:ea typeface="Times New Roman"/>
                        <a:cs typeface="Times New Roman" pitchFamily="18" charset="0"/>
                      </a:endParaRPr>
                    </a:p>
                  </a:txBody>
                  <a:tcPr marL="54429" marR="54429" marT="0" marB="0" anchor="ctr"/>
                </a:tc>
                <a:tc>
                  <a:txBody>
                    <a:bodyPr/>
                    <a:lstStyle/>
                    <a:p>
                      <a:pPr marL="0" marR="0" algn="ctr"/>
                      <a:r>
                        <a:rPr lang="mn-MN" sz="1600" dirty="0">
                          <a:latin typeface="Times New Roman" pitchFamily="18" charset="0"/>
                          <a:cs typeface="Times New Roman" pitchFamily="18" charset="0"/>
                        </a:rPr>
                        <a:t>282</a:t>
                      </a:r>
                      <a:endParaRPr lang="en-US" sz="1600" dirty="0">
                        <a:latin typeface="Times New Roman" pitchFamily="18" charset="0"/>
                        <a:ea typeface="Times New Roman"/>
                        <a:cs typeface="Times New Roman" pitchFamily="18" charset="0"/>
                      </a:endParaRPr>
                    </a:p>
                  </a:txBody>
                  <a:tcPr marL="54429" marR="54429" marT="0" marB="0" anchor="ctr"/>
                </a:tc>
                <a:tc>
                  <a:txBody>
                    <a:bodyPr/>
                    <a:lstStyle/>
                    <a:p>
                      <a:pPr marL="0" marR="0" algn="ctr"/>
                      <a:r>
                        <a:rPr lang="mn-MN" sz="1600">
                          <a:latin typeface="Times New Roman" pitchFamily="18" charset="0"/>
                          <a:cs typeface="Times New Roman" pitchFamily="18" charset="0"/>
                        </a:rPr>
                        <a:t>Хавсралт 2  дээрээс үзнэ үү</a:t>
                      </a:r>
                      <a:endParaRPr lang="en-US" sz="1600">
                        <a:latin typeface="Times New Roman" pitchFamily="18" charset="0"/>
                        <a:ea typeface="Times New Roman"/>
                        <a:cs typeface="Times New Roman" pitchFamily="18" charset="0"/>
                      </a:endParaRPr>
                    </a:p>
                  </a:txBody>
                  <a:tcPr marL="54429" marR="54429" marT="0" marB="0" anchor="ctr"/>
                </a:tc>
              </a:tr>
              <a:tr h="870857">
                <a:tc>
                  <a:txBody>
                    <a:bodyPr/>
                    <a:lstStyle/>
                    <a:p>
                      <a:pPr marL="0" marR="0" algn="ctr"/>
                      <a:r>
                        <a:rPr lang="mn-MN" sz="1600">
                          <a:latin typeface="Times New Roman" pitchFamily="18" charset="0"/>
                          <a:cs typeface="Times New Roman" pitchFamily="18" charset="0"/>
                        </a:rPr>
                        <a:t>10</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l"/>
                      <a:r>
                        <a:rPr lang="mn-MN" sz="1600" dirty="0">
                          <a:latin typeface="Times New Roman" pitchFamily="18" charset="0"/>
                          <a:cs typeface="Times New Roman" pitchFamily="18" charset="0"/>
                        </a:rPr>
                        <a:t>Хэрэглэгчтэй холбоотой зөрчлүүдийг шалтгаан /ТУН-ээр шийдвэрүүлээгүй байгаа/ </a:t>
                      </a:r>
                      <a:endParaRPr lang="en-US" sz="1600" dirty="0">
                        <a:latin typeface="Times New Roman" pitchFamily="18" charset="0"/>
                        <a:ea typeface="Times New Roman"/>
                        <a:cs typeface="Times New Roman" pitchFamily="18" charset="0"/>
                      </a:endParaRPr>
                    </a:p>
                  </a:txBody>
                  <a:tcPr marL="54429" marR="54429" marT="0" marB="0" anchor="ctr"/>
                </a:tc>
                <a:tc>
                  <a:txBody>
                    <a:bodyPr/>
                    <a:lstStyle/>
                    <a:p>
                      <a:pPr marL="0" marR="0" algn="ctr"/>
                      <a:r>
                        <a:rPr lang="mn-MN" sz="1600" dirty="0">
                          <a:latin typeface="Times New Roman" pitchFamily="18" charset="0"/>
                          <a:cs typeface="Times New Roman" pitchFamily="18" charset="0"/>
                        </a:rPr>
                        <a:t>187</a:t>
                      </a:r>
                      <a:endParaRPr lang="en-US" sz="1600" dirty="0">
                        <a:latin typeface="Times New Roman" pitchFamily="18" charset="0"/>
                        <a:ea typeface="Times New Roman"/>
                        <a:cs typeface="Times New Roman" pitchFamily="18" charset="0"/>
                      </a:endParaRPr>
                    </a:p>
                  </a:txBody>
                  <a:tcPr marL="54429" marR="54429" marT="0" marB="0" anchor="ctr"/>
                </a:tc>
                <a:tc>
                  <a:txBody>
                    <a:bodyPr/>
                    <a:lstStyle/>
                    <a:p>
                      <a:pPr marL="342900" marR="0" lvl="0" indent="-342900" algn="l">
                        <a:buFont typeface="+mj-lt"/>
                        <a:buAutoNum type="arabicPeriod"/>
                      </a:pPr>
                      <a:r>
                        <a:rPr lang="mn-MN" sz="1600" dirty="0" smtClean="0">
                          <a:latin typeface="Times New Roman" pitchFamily="18" charset="0"/>
                          <a:cs typeface="Times New Roman" pitchFamily="18" charset="0"/>
                        </a:rPr>
                        <a:t>Хаяган </a:t>
                      </a:r>
                      <a:r>
                        <a:rPr lang="mn-MN" sz="1600" dirty="0">
                          <a:latin typeface="Times New Roman" pitchFamily="18" charset="0"/>
                          <a:cs typeface="Times New Roman" pitchFamily="18" charset="0"/>
                        </a:rPr>
                        <a:t>дээрээ байхгүй  67</a:t>
                      </a:r>
                      <a:endParaRPr lang="en-US" sz="1600" dirty="0">
                        <a:latin typeface="Times New Roman" pitchFamily="18" charset="0"/>
                        <a:cs typeface="Times New Roman" pitchFamily="18" charset="0"/>
                      </a:endParaRPr>
                    </a:p>
                    <a:p>
                      <a:pPr marL="342900" marR="0" lvl="0" indent="-342900" algn="l">
                        <a:buFont typeface="+mj-lt"/>
                        <a:buAutoNum type="arabicPeriod"/>
                      </a:pPr>
                      <a:r>
                        <a:rPr lang="mn-MN" sz="1600" dirty="0" smtClean="0">
                          <a:latin typeface="Times New Roman" pitchFamily="18" charset="0"/>
                          <a:cs typeface="Times New Roman" pitchFamily="18" charset="0"/>
                        </a:rPr>
                        <a:t>Эзэнгүй  </a:t>
                      </a:r>
                      <a:r>
                        <a:rPr lang="mn-MN" sz="1600" dirty="0">
                          <a:latin typeface="Times New Roman" pitchFamily="18" charset="0"/>
                          <a:cs typeface="Times New Roman" pitchFamily="18" charset="0"/>
                        </a:rPr>
                        <a:t>55</a:t>
                      </a:r>
                      <a:endParaRPr lang="en-US" sz="1600" dirty="0">
                        <a:latin typeface="Times New Roman" pitchFamily="18" charset="0"/>
                        <a:cs typeface="Times New Roman" pitchFamily="18" charset="0"/>
                      </a:endParaRPr>
                    </a:p>
                    <a:p>
                      <a:pPr marL="342900" marR="0" lvl="0" indent="-342900" algn="l">
                        <a:buFont typeface="+mj-lt"/>
                        <a:buAutoNum type="arabicPeriod"/>
                      </a:pPr>
                      <a:r>
                        <a:rPr lang="mn-MN" sz="1600" dirty="0" smtClean="0">
                          <a:latin typeface="Times New Roman" pitchFamily="18" charset="0"/>
                          <a:cs typeface="Times New Roman" pitchFamily="18" charset="0"/>
                        </a:rPr>
                        <a:t>Хөдөө </a:t>
                      </a:r>
                      <a:r>
                        <a:rPr lang="mn-MN" sz="1600" dirty="0">
                          <a:latin typeface="Times New Roman" pitchFamily="18" charset="0"/>
                          <a:cs typeface="Times New Roman" pitchFamily="18" charset="0"/>
                        </a:rPr>
                        <a:t>явсан 41</a:t>
                      </a:r>
                      <a:endParaRPr lang="en-US" sz="1600" dirty="0">
                        <a:latin typeface="Times New Roman" pitchFamily="18" charset="0"/>
                        <a:cs typeface="Times New Roman" pitchFamily="18" charset="0"/>
                      </a:endParaRPr>
                    </a:p>
                    <a:p>
                      <a:pPr marL="342900" marR="0" lvl="0" indent="-342900" algn="l">
                        <a:buFont typeface="+mj-lt"/>
                        <a:buAutoNum type="arabicPeriod"/>
                      </a:pPr>
                      <a:r>
                        <a:rPr lang="mn-MN" sz="1600" dirty="0" smtClean="0">
                          <a:latin typeface="Times New Roman" pitchFamily="18" charset="0"/>
                          <a:cs typeface="Times New Roman" pitchFamily="18" charset="0"/>
                        </a:rPr>
                        <a:t>Хүнд </a:t>
                      </a:r>
                      <a:r>
                        <a:rPr lang="mn-MN" sz="1600" dirty="0">
                          <a:latin typeface="Times New Roman" pitchFamily="18" charset="0"/>
                          <a:cs typeface="Times New Roman" pitchFamily="18" charset="0"/>
                        </a:rPr>
                        <a:t>өгсөн солисон 20</a:t>
                      </a:r>
                      <a:endParaRPr lang="en-US" sz="1600" dirty="0">
                        <a:latin typeface="Times New Roman" pitchFamily="18" charset="0"/>
                        <a:cs typeface="Times New Roman" pitchFamily="18" charset="0"/>
                      </a:endParaRPr>
                    </a:p>
                    <a:p>
                      <a:pPr marL="342900" marR="0" lvl="0" indent="-342900" algn="l">
                        <a:buFont typeface="+mj-lt"/>
                        <a:buAutoNum type="arabicPeriod"/>
                      </a:pPr>
                      <a:r>
                        <a:rPr lang="mn-MN" sz="1600" dirty="0" smtClean="0">
                          <a:latin typeface="Times New Roman" pitchFamily="18" charset="0"/>
                          <a:cs typeface="Times New Roman" pitchFamily="18" charset="0"/>
                        </a:rPr>
                        <a:t>Амбаарт </a:t>
                      </a:r>
                      <a:r>
                        <a:rPr lang="mn-MN" sz="1600" dirty="0">
                          <a:latin typeface="Times New Roman" pitchFamily="18" charset="0"/>
                          <a:cs typeface="Times New Roman" pitchFamily="18" charset="0"/>
                        </a:rPr>
                        <a:t>грашд байгаа 4</a:t>
                      </a:r>
                      <a:endParaRPr lang="en-US" sz="1600" dirty="0">
                        <a:latin typeface="Times New Roman" pitchFamily="18" charset="0"/>
                        <a:ea typeface="Times New Roman"/>
                        <a:cs typeface="Times New Roman" pitchFamily="18" charset="0"/>
                      </a:endParaRPr>
                    </a:p>
                  </a:txBody>
                  <a:tcPr marL="54429" marR="54429" marT="0" marB="0" anchor="ctr"/>
                </a:tc>
              </a:tr>
              <a:tr h="725714">
                <a:tc>
                  <a:txBody>
                    <a:bodyPr/>
                    <a:lstStyle/>
                    <a:p>
                      <a:pPr marL="0" marR="0" algn="ctr"/>
                      <a:r>
                        <a:rPr lang="mn-MN" sz="1600">
                          <a:latin typeface="Times New Roman" pitchFamily="18" charset="0"/>
                          <a:cs typeface="Times New Roman" pitchFamily="18" charset="0"/>
                        </a:rPr>
                        <a:t>11</a:t>
                      </a:r>
                      <a:endParaRPr lang="en-US" sz="1600">
                        <a:latin typeface="Times New Roman" pitchFamily="18" charset="0"/>
                        <a:ea typeface="Times New Roman"/>
                        <a:cs typeface="Times New Roman" pitchFamily="18" charset="0"/>
                      </a:endParaRPr>
                    </a:p>
                  </a:txBody>
                  <a:tcPr marL="54429" marR="54429" marT="0" marB="0" anchor="ctr"/>
                </a:tc>
                <a:tc>
                  <a:txBody>
                    <a:bodyPr/>
                    <a:lstStyle/>
                    <a:p>
                      <a:pPr marL="0" marR="0" algn="l"/>
                      <a:r>
                        <a:rPr lang="mn-MN" sz="1600" dirty="0">
                          <a:latin typeface="Times New Roman" pitchFamily="18" charset="0"/>
                          <a:cs typeface="Times New Roman" pitchFamily="18" charset="0"/>
                        </a:rPr>
                        <a:t>Айл өрхүүдээс нийтлэг  ирж байгаа санал гомдол </a:t>
                      </a:r>
                      <a:endParaRPr lang="en-US" sz="1600" dirty="0">
                        <a:latin typeface="Times New Roman" pitchFamily="18" charset="0"/>
                        <a:ea typeface="Times New Roman"/>
                        <a:cs typeface="Times New Roman" pitchFamily="18" charset="0"/>
                      </a:endParaRPr>
                    </a:p>
                  </a:txBody>
                  <a:tcPr marL="54429" marR="54429" marT="0" marB="0" anchor="ctr"/>
                </a:tc>
                <a:tc gridSpan="2">
                  <a:txBody>
                    <a:bodyPr/>
                    <a:lstStyle/>
                    <a:p>
                      <a:pPr marL="342900" marR="0" lvl="0" indent="-342900" algn="l">
                        <a:buFont typeface="+mj-lt"/>
                        <a:buAutoNum type="arabicPeriod"/>
                      </a:pPr>
                      <a:r>
                        <a:rPr lang="mn-MN" sz="1600" dirty="0" smtClean="0">
                          <a:latin typeface="Times New Roman" pitchFamily="18" charset="0"/>
                          <a:cs typeface="Times New Roman" pitchFamily="18" charset="0"/>
                        </a:rPr>
                        <a:t>Яндангаас </a:t>
                      </a:r>
                      <a:r>
                        <a:rPr lang="mn-MN" sz="1600" dirty="0">
                          <a:latin typeface="Times New Roman" pitchFamily="18" charset="0"/>
                          <a:cs typeface="Times New Roman" pitchFamily="18" charset="0"/>
                        </a:rPr>
                        <a:t>хар хөө гоождог</a:t>
                      </a:r>
                      <a:r>
                        <a:rPr lang="en-US" sz="1050"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marL="342900" marR="0" lvl="0" indent="-342900" algn="l">
                        <a:buFont typeface="+mj-lt"/>
                        <a:buAutoNum type="arabicPeriod"/>
                      </a:pPr>
                      <a:r>
                        <a:rPr lang="mn-MN" sz="1600" dirty="0" smtClean="0">
                          <a:latin typeface="Times New Roman" pitchFamily="18" charset="0"/>
                          <a:cs typeface="Times New Roman" pitchFamily="18" charset="0"/>
                        </a:rPr>
                        <a:t>Шошго  </a:t>
                      </a:r>
                      <a:r>
                        <a:rPr lang="mn-MN" sz="1600" dirty="0">
                          <a:latin typeface="Times New Roman" pitchFamily="18" charset="0"/>
                          <a:cs typeface="Times New Roman" pitchFamily="18" charset="0"/>
                        </a:rPr>
                        <a:t>хадаж өгөөгүйгээс шошго алга болдог \Өлзий \</a:t>
                      </a:r>
                      <a:r>
                        <a:rPr lang="en-US" sz="1050"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marL="342900" marR="0" lvl="0" indent="-342900" algn="l">
                        <a:buFont typeface="+mj-lt"/>
                        <a:buAutoNum type="arabicPeriod"/>
                      </a:pPr>
                      <a:r>
                        <a:rPr lang="mn-MN" sz="1600" dirty="0" smtClean="0">
                          <a:latin typeface="Times New Roman" pitchFamily="18" charset="0"/>
                          <a:cs typeface="Times New Roman" pitchFamily="18" charset="0"/>
                        </a:rPr>
                        <a:t>Зуух </a:t>
                      </a:r>
                      <a:r>
                        <a:rPr lang="mn-MN" sz="1600" dirty="0">
                          <a:latin typeface="Times New Roman" pitchFamily="18" charset="0"/>
                          <a:cs typeface="Times New Roman" pitchFamily="18" charset="0"/>
                        </a:rPr>
                        <a:t>тараах явцад серийн дугаар солигдож тараагдсан</a:t>
                      </a:r>
                      <a:endParaRPr lang="en-US" sz="1600" dirty="0">
                        <a:latin typeface="Times New Roman" pitchFamily="18" charset="0"/>
                        <a:ea typeface="Times New Roman"/>
                        <a:cs typeface="Times New Roman" pitchFamily="18" charset="0"/>
                      </a:endParaRPr>
                    </a:p>
                  </a:txBody>
                  <a:tcPr marL="54429" marR="54429" marT="0" marB="0" anchor="ct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mn-MN"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Цаашдын зорилт</a:t>
            </a:r>
            <a:endParaRPr kumimoji="0" lang="en-US"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aphicFrame>
        <p:nvGraphicFramePr>
          <p:cNvPr id="5" name="Table 4"/>
          <p:cNvGraphicFramePr>
            <a:graphicFrameLocks noGrp="1"/>
          </p:cNvGraphicFramePr>
          <p:nvPr/>
        </p:nvGraphicFramePr>
        <p:xfrm>
          <a:off x="381000" y="1143000"/>
          <a:ext cx="8458200" cy="4572000"/>
        </p:xfrm>
        <a:graphic>
          <a:graphicData uri="http://schemas.openxmlformats.org/drawingml/2006/table">
            <a:tbl>
              <a:tblPr firstRow="1" bandRow="1">
                <a:tableStyleId>{BC89EF96-8CEA-46FF-86C4-4CE0E7609802}</a:tableStyleId>
              </a:tblPr>
              <a:tblGrid>
                <a:gridCol w="377598"/>
                <a:gridCol w="8080602"/>
              </a:tblGrid>
              <a:tr h="318347">
                <a:tc>
                  <a:txBody>
                    <a:bodyPr/>
                    <a:lstStyle/>
                    <a:p>
                      <a:pPr algn="ctr">
                        <a:lnSpc>
                          <a:spcPct val="150000"/>
                        </a:lnSpc>
                      </a:pPr>
                      <a:r>
                        <a:rPr lang="mn-MN" sz="1600" b="0" dirty="0" smtClean="0">
                          <a:latin typeface="Times New Roman" pitchFamily="18" charset="0"/>
                          <a:cs typeface="Times New Roman" pitchFamily="18" charset="0"/>
                        </a:rPr>
                        <a:t>1</a:t>
                      </a:r>
                      <a:endParaRPr lang="en-US" sz="1600" b="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mn-MN" sz="1600" b="0" i="0" dirty="0" smtClean="0">
                          <a:latin typeface="Times New Roman" pitchFamily="18" charset="0"/>
                          <a:cs typeface="Times New Roman" pitchFamily="18" charset="0"/>
                        </a:rPr>
                        <a:t>Нийслэлийн</a:t>
                      </a:r>
                      <a:r>
                        <a:rPr lang="mn-MN" sz="1600" b="0" i="0" baseline="0" dirty="0" smtClean="0">
                          <a:latin typeface="Times New Roman" pitchFamily="18" charset="0"/>
                          <a:cs typeface="Times New Roman" pitchFamily="18" charset="0"/>
                        </a:rPr>
                        <a:t> гэр хорооллын зуух худалдан аваагүй өрхийг сайжруулсан зуухаар бүрэн хангах</a:t>
                      </a:r>
                      <a:endParaRPr lang="en-US" sz="1600" b="0" i="0" dirty="0" smtClean="0">
                        <a:latin typeface="Times New Roman" pitchFamily="18" charset="0"/>
                        <a:cs typeface="Times New Roman" pitchFamily="18" charset="0"/>
                      </a:endParaRPr>
                    </a:p>
                  </a:txBody>
                  <a:tcPr/>
                </a:tc>
              </a:tr>
              <a:tr h="318347">
                <a:tc>
                  <a:txBody>
                    <a:bodyPr/>
                    <a:lstStyle/>
                    <a:p>
                      <a:pPr algn="ctr">
                        <a:lnSpc>
                          <a:spcPct val="150000"/>
                        </a:lnSpc>
                      </a:pPr>
                      <a:r>
                        <a:rPr lang="mn-MN" sz="1600" b="0" dirty="0" smtClean="0">
                          <a:latin typeface="Times New Roman" pitchFamily="18" charset="0"/>
                          <a:cs typeface="Times New Roman" pitchFamily="18" charset="0"/>
                        </a:rPr>
                        <a:t>2</a:t>
                      </a:r>
                      <a:endParaRPr lang="en-US" sz="1600" b="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mn-MN" sz="1600" b="0" i="0" dirty="0" smtClean="0">
                          <a:latin typeface="Times New Roman" pitchFamily="18" charset="0"/>
                          <a:cs typeface="Times New Roman" pitchFamily="18" charset="0"/>
                        </a:rPr>
                        <a:t>Нийслэлийн гэр хорооллын өрхийг хагас</a:t>
                      </a:r>
                      <a:r>
                        <a:rPr lang="mn-MN" sz="1600" b="0" i="0" baseline="0" dirty="0" smtClean="0">
                          <a:latin typeface="Times New Roman" pitchFamily="18" charset="0"/>
                          <a:cs typeface="Times New Roman" pitchFamily="18" charset="0"/>
                        </a:rPr>
                        <a:t> коксон шахмал түлшээр бүрэн хангах</a:t>
                      </a:r>
                      <a:endParaRPr lang="en-US" sz="1600" b="0" i="0" dirty="0" smtClean="0">
                        <a:latin typeface="Times New Roman" pitchFamily="18" charset="0"/>
                        <a:cs typeface="Times New Roman" pitchFamily="18" charset="0"/>
                      </a:endParaRPr>
                    </a:p>
                  </a:txBody>
                  <a:tcPr/>
                </a:tc>
              </a:tr>
              <a:tr h="318347">
                <a:tc>
                  <a:txBody>
                    <a:bodyPr/>
                    <a:lstStyle/>
                    <a:p>
                      <a:pPr algn="ctr">
                        <a:lnSpc>
                          <a:spcPct val="150000"/>
                        </a:lnSpc>
                      </a:pPr>
                      <a:r>
                        <a:rPr lang="mn-MN" sz="1600" b="0" dirty="0" smtClean="0">
                          <a:latin typeface="Times New Roman" pitchFamily="18" charset="0"/>
                          <a:cs typeface="Times New Roman" pitchFamily="18" charset="0"/>
                        </a:rPr>
                        <a:t>3</a:t>
                      </a:r>
                      <a:endParaRPr lang="en-US" sz="1600" b="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mn-MN" sz="1600" b="0" i="0" dirty="0" smtClean="0">
                          <a:latin typeface="Times New Roman" pitchFamily="18" charset="0"/>
                          <a:cs typeface="Times New Roman" pitchFamily="18" charset="0"/>
                        </a:rPr>
                        <a:t>Нийслэл хотод түүхий нүүрс худалдан борлуулахыг</a:t>
                      </a:r>
                      <a:r>
                        <a:rPr lang="mn-MN" sz="1600" b="0" i="0" baseline="0" dirty="0" smtClean="0">
                          <a:latin typeface="Times New Roman" pitchFamily="18" charset="0"/>
                          <a:cs typeface="Times New Roman" pitchFamily="18" charset="0"/>
                        </a:rPr>
                        <a:t> бүрэн хориглох</a:t>
                      </a:r>
                      <a:endParaRPr lang="en-US" sz="1600" b="0" i="0" dirty="0" smtClean="0">
                        <a:latin typeface="Times New Roman" pitchFamily="18" charset="0"/>
                        <a:cs typeface="Times New Roman" pitchFamily="18" charset="0"/>
                      </a:endParaRPr>
                    </a:p>
                  </a:txBody>
                  <a:tcPr/>
                </a:tc>
              </a:tr>
              <a:tr h="318347">
                <a:tc>
                  <a:txBody>
                    <a:bodyPr/>
                    <a:lstStyle/>
                    <a:p>
                      <a:pPr algn="ctr">
                        <a:lnSpc>
                          <a:spcPct val="150000"/>
                        </a:lnSpc>
                      </a:pPr>
                      <a:r>
                        <a:rPr lang="mn-MN" sz="1600" b="0" dirty="0" smtClean="0">
                          <a:latin typeface="Times New Roman" pitchFamily="18" charset="0"/>
                          <a:cs typeface="Times New Roman" pitchFamily="18" charset="0"/>
                        </a:rPr>
                        <a:t>4</a:t>
                      </a:r>
                      <a:endParaRPr lang="en-US" sz="1600" b="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mn-MN" sz="1600" b="0" i="0" dirty="0" smtClean="0">
                          <a:latin typeface="Times New Roman" pitchFamily="18" charset="0"/>
                          <a:cs typeface="Times New Roman" pitchFamily="18" charset="0"/>
                        </a:rPr>
                        <a:t>Талбай ихтэй </a:t>
                      </a:r>
                      <a:r>
                        <a:rPr lang="en-US" sz="1600" b="0" i="0" dirty="0" smtClean="0">
                          <a:latin typeface="Times New Roman" pitchFamily="18" charset="0"/>
                          <a:cs typeface="Times New Roman" pitchFamily="18" charset="0"/>
                        </a:rPr>
                        <a:t>(</a:t>
                      </a:r>
                      <a:r>
                        <a:rPr lang="mn-MN" sz="1600" b="0" i="0" dirty="0" smtClean="0">
                          <a:latin typeface="Times New Roman" pitchFamily="18" charset="0"/>
                          <a:cs typeface="Times New Roman" pitchFamily="18" charset="0"/>
                        </a:rPr>
                        <a:t>80м2-аас дээш</a:t>
                      </a:r>
                      <a:r>
                        <a:rPr lang="en-US" sz="1600" b="0" i="0" dirty="0" smtClean="0">
                          <a:latin typeface="Times New Roman" pitchFamily="18" charset="0"/>
                          <a:cs typeface="Times New Roman" pitchFamily="18" charset="0"/>
                        </a:rPr>
                        <a:t>)</a:t>
                      </a:r>
                      <a:r>
                        <a:rPr lang="mn-MN" sz="1600" b="0" i="0" dirty="0" smtClean="0">
                          <a:latin typeface="Times New Roman" pitchFamily="18" charset="0"/>
                          <a:cs typeface="Times New Roman" pitchFamily="18" charset="0"/>
                        </a:rPr>
                        <a:t> хувийн орон сууц,</a:t>
                      </a:r>
                      <a:r>
                        <a:rPr lang="mn-MN" sz="1600" b="0" i="0" baseline="0" dirty="0" smtClean="0">
                          <a:latin typeface="Times New Roman" pitchFamily="18" charset="0"/>
                          <a:cs typeface="Times New Roman" pitchFamily="18" charset="0"/>
                        </a:rPr>
                        <a:t> байрнуудыг БНТУ-ын нам даралттай зуухаар хангах</a:t>
                      </a:r>
                      <a:endParaRPr lang="en-US" sz="1600" b="0" i="0" dirty="0" smtClean="0">
                        <a:latin typeface="Times New Roman" pitchFamily="18" charset="0"/>
                        <a:cs typeface="Times New Roman" pitchFamily="18" charset="0"/>
                      </a:endParaRPr>
                    </a:p>
                  </a:txBody>
                  <a:tcPr/>
                </a:tc>
              </a:tr>
              <a:tr h="318347">
                <a:tc>
                  <a:txBody>
                    <a:bodyPr/>
                    <a:lstStyle/>
                    <a:p>
                      <a:pPr algn="ctr">
                        <a:lnSpc>
                          <a:spcPct val="150000"/>
                        </a:lnSpc>
                      </a:pPr>
                      <a:r>
                        <a:rPr lang="mn-MN" sz="1600" b="0" dirty="0" smtClean="0">
                          <a:latin typeface="Times New Roman" pitchFamily="18" charset="0"/>
                          <a:cs typeface="Times New Roman" pitchFamily="18" charset="0"/>
                        </a:rPr>
                        <a:t>5</a:t>
                      </a:r>
                      <a:endParaRPr lang="en-US" sz="1600" b="0" dirty="0">
                        <a:latin typeface="Times New Roman" pitchFamily="18" charset="0"/>
                        <a:cs typeface="Times New Roman" pitchFamily="18" charset="0"/>
                      </a:endParaRPr>
                    </a:p>
                  </a:txBody>
                  <a:tcPr/>
                </a:tc>
                <a:tc>
                  <a:txBody>
                    <a:bodyPr/>
                    <a:lstStyle/>
                    <a:p>
                      <a:pPr>
                        <a:lnSpc>
                          <a:spcPct val="150000"/>
                        </a:lnSpc>
                      </a:pPr>
                      <a:r>
                        <a:rPr lang="mn-MN" sz="1600" dirty="0" smtClean="0">
                          <a:latin typeface="Times New Roman" pitchFamily="18" charset="0"/>
                          <a:cs typeface="Times New Roman" pitchFamily="18" charset="0"/>
                        </a:rPr>
                        <a:t>Эрчим</a:t>
                      </a:r>
                      <a:r>
                        <a:rPr lang="mn-MN" sz="1600" baseline="0" dirty="0" smtClean="0">
                          <a:latin typeface="Times New Roman" pitchFamily="18" charset="0"/>
                          <a:cs typeface="Times New Roman" pitchFamily="18" charset="0"/>
                        </a:rPr>
                        <a:t> хүчний хэмнэлттэй бүтээгдэхүүн хэрэглэгчдийг урамшуулан дэмжих </a:t>
                      </a:r>
                      <a:r>
                        <a:rPr lang="en-US" sz="1600" baseline="0" dirty="0" smtClean="0">
                          <a:latin typeface="Times New Roman" pitchFamily="18" charset="0"/>
                          <a:cs typeface="Times New Roman" pitchFamily="18" charset="0"/>
                        </a:rPr>
                        <a:t>(</a:t>
                      </a:r>
                      <a:r>
                        <a:rPr lang="mn-MN" sz="1600" baseline="0" dirty="0" smtClean="0">
                          <a:latin typeface="Times New Roman" pitchFamily="18" charset="0"/>
                          <a:cs typeface="Times New Roman" pitchFamily="18" charset="0"/>
                        </a:rPr>
                        <a:t>сайжруулсан зуух авсан иргэдэд олгох /цагийн горимыг өөрчлөх/, цахилгаан хэмнэлттэй бүтээгдэхүүн нано технологийг нэвтрүүлэх ажлыг дэмжих</a:t>
                      </a:r>
                      <a:r>
                        <a:rPr lang="en-US" sz="1600" baseline="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txBody>
                  <a:tcPr/>
                </a:tc>
              </a:tr>
              <a:tr h="318347">
                <a:tc>
                  <a:txBody>
                    <a:bodyPr/>
                    <a:lstStyle/>
                    <a:p>
                      <a:pPr algn="ctr">
                        <a:lnSpc>
                          <a:spcPct val="150000"/>
                        </a:lnSpc>
                      </a:pPr>
                      <a:r>
                        <a:rPr lang="mn-MN" sz="1600" b="0" dirty="0" smtClean="0">
                          <a:latin typeface="Times New Roman" pitchFamily="18" charset="0"/>
                          <a:cs typeface="Times New Roman" pitchFamily="18" charset="0"/>
                        </a:rPr>
                        <a:t>6</a:t>
                      </a:r>
                      <a:endParaRPr lang="en-US" sz="1600" b="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mn-MN" sz="1600" b="0" i="0" dirty="0" smtClean="0">
                          <a:latin typeface="Times New Roman" pitchFamily="18" charset="0"/>
                          <a:cs typeface="Times New Roman" pitchFamily="18" charset="0"/>
                        </a:rPr>
                        <a:t>Холбогдох</a:t>
                      </a:r>
                      <a:r>
                        <a:rPr lang="mn-MN" sz="1600" b="0" i="0" baseline="0" dirty="0" smtClean="0">
                          <a:latin typeface="Times New Roman" pitchFamily="18" charset="0"/>
                          <a:cs typeface="Times New Roman" pitchFamily="18" charset="0"/>
                        </a:rPr>
                        <a:t> хууль журмыг зөрчсөн иргэн, аж ахуйн нэгж, албан байгууллагад хариуцлага тооцох, хяналтын системийг сайжруулах</a:t>
                      </a:r>
                      <a:endParaRPr lang="en-US" sz="1600" b="0" i="0" dirty="0" smtClean="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sz="5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Агаарын бохирдлыг бууруулах ажилд Засгийн газар, аж ахуйн нэгж, иргэний оролцоо</a:t>
            </a:r>
            <a:endParaRPr lang="en-US" sz="5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mn-MN" sz="3200" b="1" dirty="0" smtClean="0">
                <a:latin typeface="Times New Roman" pitchFamily="18" charset="0"/>
                <a:cs typeface="Times New Roman" pitchFamily="18" charset="0"/>
              </a:rPr>
              <a:t>Агаарын бохирдлыг бууруулахад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mn-MN" sz="3200" b="1" dirty="0" smtClean="0">
                <a:latin typeface="Times New Roman" pitchFamily="18" charset="0"/>
                <a:cs typeface="Times New Roman" pitchFamily="18" charset="0"/>
              </a:rPr>
              <a:t>Засгийн газрын оролцоо</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0" y="1493837"/>
            <a:ext cx="8839200" cy="4525963"/>
          </a:xfrm>
        </p:spPr>
        <p:txBody>
          <a:bodyPr>
            <a:noAutofit/>
          </a:bodyPr>
          <a:lstStyle/>
          <a:p>
            <a:pPr lvl="1" algn="just">
              <a:buFont typeface="Arial" pitchFamily="34" charset="0"/>
              <a:buChar char="•"/>
            </a:pPr>
            <a:r>
              <a:rPr lang="mn-MN" sz="1800" dirty="0" smtClean="0">
                <a:latin typeface="Times New Roman" pitchFamily="18" charset="0"/>
                <a:cs typeface="Times New Roman" pitchFamily="18" charset="0"/>
              </a:rPr>
              <a:t>Агаарын бохирдлыг бууруулах хөтөлбөр</a:t>
            </a:r>
            <a:r>
              <a:rPr lang="en-US" sz="1800" dirty="0" smtClean="0">
                <a:latin typeface="Times New Roman" pitchFamily="18" charset="0"/>
                <a:cs typeface="Times New Roman" pitchFamily="18" charset="0"/>
              </a:rPr>
              <a:t>, </a:t>
            </a:r>
            <a:r>
              <a:rPr lang="mn-MN" sz="1800" dirty="0" smtClean="0">
                <a:latin typeface="Times New Roman" pitchFamily="18" charset="0"/>
                <a:cs typeface="Times New Roman" pitchFamily="18" charset="0"/>
              </a:rPr>
              <a:t>төлөвлөгөөг боловсруулан батлуулах, түүнийг хэрэгжүүлэхэд шаардагдах төсөв, санхүүгийн эх үүсвэрийг бүрдүүлэх, үе шаттай хэрэгжүүлэх ажлыг зохион байгуулна.</a:t>
            </a:r>
            <a:endParaRPr lang="en-US" sz="1800" dirty="0" smtClean="0">
              <a:latin typeface="Times New Roman" pitchFamily="18" charset="0"/>
              <a:cs typeface="Times New Roman" pitchFamily="18" charset="0"/>
            </a:endParaRPr>
          </a:p>
          <a:p>
            <a:pPr lvl="1" algn="just">
              <a:buFont typeface="Arial" pitchFamily="34" charset="0"/>
              <a:buChar char="•"/>
            </a:pPr>
            <a:r>
              <a:rPr lang="mn-MN" sz="1800" dirty="0" smtClean="0">
                <a:latin typeface="Times New Roman" pitchFamily="18" charset="0"/>
                <a:cs typeface="Times New Roman" pitchFamily="18" charset="0"/>
              </a:rPr>
              <a:t>Агаарын бохирдлыг бууруулахад  төр, аж ахуй нэгж, байгууллага, иргэдийн зохистой оролцоог хангах хууль эрх зүйн үндэслэл бий болгох, бүх нийтээр дагаж мөрдөх журам батлаж, хариуцлагын тогтолцоог бүрдүүлнэ. </a:t>
            </a:r>
            <a:endParaRPr lang="en-US" sz="1800" dirty="0" smtClean="0">
              <a:latin typeface="Times New Roman" pitchFamily="18" charset="0"/>
              <a:cs typeface="Times New Roman" pitchFamily="18" charset="0"/>
            </a:endParaRPr>
          </a:p>
          <a:p>
            <a:pPr lvl="1" algn="just">
              <a:buFont typeface="Arial" pitchFamily="34" charset="0"/>
              <a:buChar char="•"/>
            </a:pPr>
            <a:r>
              <a:rPr lang="mn-MN" sz="1800" dirty="0" smtClean="0">
                <a:latin typeface="Times New Roman" pitchFamily="18" charset="0"/>
                <a:cs typeface="Times New Roman" pitchFamily="18" charset="0"/>
              </a:rPr>
              <a:t>Нийслэлд түүхий нүүрсийг ахуйн хэрэглээний зориулалтаар ашиглахыг бүрэн хориглож, хагас коксон болон цэвэр түлш нэвтрүүлэх, цахилгаан, хийн халаагуур, бусад сэргээгдэх эрчим хүчний хэрэглээг дэмжиж ажиллана.</a:t>
            </a:r>
            <a:endParaRPr lang="en-US" sz="1800" dirty="0" smtClean="0">
              <a:latin typeface="Times New Roman" pitchFamily="18" charset="0"/>
              <a:cs typeface="Times New Roman" pitchFamily="18" charset="0"/>
            </a:endParaRPr>
          </a:p>
          <a:p>
            <a:pPr lvl="1" algn="just">
              <a:buFont typeface="Arial" pitchFamily="34" charset="0"/>
              <a:buChar char="•"/>
            </a:pPr>
            <a:r>
              <a:rPr lang="mn-MN" sz="1800" dirty="0" smtClean="0">
                <a:latin typeface="Times New Roman" pitchFamily="18" charset="0"/>
                <a:cs typeface="Times New Roman" pitchFamily="18" charset="0"/>
              </a:rPr>
              <a:t>Нийслэлийн хүн амын төвлөрлийг сааруулах зорилгоор хот орчмын суурьшлын бүсийг байгуулж, алслагдсан дүүргийг хурдны авто зам, цахилгаан төмөр зам, гүүр, эрчим хүч, инженерийн шугам сүлжээ бүхий дэд бүтцийг бий болгох замаар хөгжүүлнэ.</a:t>
            </a:r>
            <a:endParaRPr lang="en-US" sz="1800" dirty="0" smtClean="0">
              <a:latin typeface="Times New Roman" pitchFamily="18" charset="0"/>
              <a:cs typeface="Times New Roman" pitchFamily="18" charset="0"/>
            </a:endParaRPr>
          </a:p>
          <a:p>
            <a:pPr lvl="1" algn="just">
              <a:buFont typeface="Arial" pitchFamily="34" charset="0"/>
              <a:buChar char="•"/>
            </a:pPr>
            <a:r>
              <a:rPr lang="mn-MN" sz="1800" dirty="0" smtClean="0">
                <a:latin typeface="Times New Roman" pitchFamily="18" charset="0"/>
                <a:cs typeface="Times New Roman" pitchFamily="18" charset="0"/>
              </a:rPr>
              <a:t>Нийслэлийн гэр хорооллыг орон сууцжуулах хөтөлбөрийг дэмжиж ажиллана.</a:t>
            </a:r>
            <a:endParaRPr lang="en-US" sz="1800" dirty="0" smtClean="0">
              <a:latin typeface="Times New Roman" pitchFamily="18" charset="0"/>
              <a:cs typeface="Times New Roman" pitchFamily="18" charset="0"/>
            </a:endParaRPr>
          </a:p>
          <a:p>
            <a:pPr lvl="1" algn="just">
              <a:buFont typeface="Arial" pitchFamily="34" charset="0"/>
              <a:buChar char="•"/>
            </a:pPr>
            <a:r>
              <a:rPr lang="mn-MN" sz="1800" dirty="0" smtClean="0">
                <a:latin typeface="Times New Roman" pitchFamily="18" charset="0"/>
                <a:cs typeface="Times New Roman" pitchFamily="18" charset="0"/>
              </a:rPr>
              <a:t>Орон нутагт ажлын байр нэмэгдүүлэх, аж ахуйн нэгж, байгууллагуудад үйл ажиллагаагаа явуулах таатай нөхцөл бүрдүүлэх замаар шилжилт хөдөлгөөнийг бууруулна.</a:t>
            </a:r>
            <a:endParaRPr lang="en-US" sz="1800" dirty="0" smtClean="0">
              <a:latin typeface="Times New Roman" pitchFamily="18" charset="0"/>
              <a:cs typeface="Times New Roman" pitchFamily="18" charset="0"/>
            </a:endParaRPr>
          </a:p>
          <a:p>
            <a:pPr algn="just"/>
            <a:endParaRPr lang="en-US" sz="1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mn-MN" sz="3200" b="1" dirty="0" smtClean="0">
                <a:latin typeface="Times New Roman" pitchFamily="18" charset="0"/>
                <a:cs typeface="Times New Roman" pitchFamily="18" charset="0"/>
              </a:rPr>
              <a:t>Аж ахуйн нэгж, байгууллагын оролцоо</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lvl="0" algn="just"/>
            <a:r>
              <a:rPr lang="mn-MN" dirty="0" smtClean="0">
                <a:latin typeface="Times New Roman" pitchFamily="18" charset="0"/>
                <a:cs typeface="Times New Roman" pitchFamily="18" charset="0"/>
              </a:rPr>
              <a:t>Агаарын бохирдлыг бууруулахтай холбогдон гарсан хууль, тогтоомж, шийдвэр, дүрэм, журам, шаардлагыг биелүүлдэг нийгмийн хариуцлагатай байна.</a:t>
            </a:r>
            <a:endParaRPr lang="en-US" dirty="0" smtClean="0">
              <a:latin typeface="Times New Roman" pitchFamily="18" charset="0"/>
              <a:cs typeface="Times New Roman" pitchFamily="18" charset="0"/>
            </a:endParaRPr>
          </a:p>
          <a:p>
            <a:pPr lvl="0" algn="just"/>
            <a:r>
              <a:rPr lang="mn-MN" dirty="0" smtClean="0">
                <a:latin typeface="Times New Roman" pitchFamily="18" charset="0"/>
                <a:cs typeface="Times New Roman" pitchFamily="18" charset="0"/>
              </a:rPr>
              <a:t>Агаарт хаягдах бохирдуулагч бодисын зөвшөөрөгдөх стандарт, хэм хэмжээг мөрдөж ажиллана.</a:t>
            </a:r>
            <a:endParaRPr lang="en-US" dirty="0" smtClean="0">
              <a:latin typeface="Times New Roman" pitchFamily="18" charset="0"/>
              <a:cs typeface="Times New Roman" pitchFamily="18" charset="0"/>
            </a:endParaRPr>
          </a:p>
          <a:p>
            <a:pPr lvl="0" algn="just"/>
            <a:r>
              <a:rPr lang="mn-MN" dirty="0" smtClean="0">
                <a:latin typeface="Times New Roman" pitchFamily="18" charset="0"/>
                <a:cs typeface="Times New Roman" pitchFamily="18" charset="0"/>
              </a:rPr>
              <a:t>Агаар бохирдуулагч томоохон суурин эх үүсвэр ашиглан үйлдвэрлэл, үйлчилгээ эрхлэгч аж ахуйн нэгж, байгууллага бүр тухайн эх үүсвэрээс агаарт үзүүлэх хорт бодисыг хэмждэг, хянадаг байна.</a:t>
            </a:r>
            <a:endParaRPr lang="en-US" dirty="0" smtClean="0">
              <a:latin typeface="Times New Roman" pitchFamily="18" charset="0"/>
              <a:cs typeface="Times New Roman" pitchFamily="18" charset="0"/>
            </a:endParaRPr>
          </a:p>
          <a:p>
            <a:pPr lvl="0" algn="just"/>
            <a:r>
              <a:rPr lang="mn-MN" dirty="0" smtClean="0">
                <a:latin typeface="Times New Roman" pitchFamily="18" charset="0"/>
                <a:cs typeface="Times New Roman" pitchFamily="18" charset="0"/>
              </a:rPr>
              <a:t>Стандартын шаардлагад нийцсэн шахмал, хагас коксон, цэвэр түлш, байгалийн хий, сайжруулсан зуух,  цахилгаан болон бусад сэргээгдэх эрчим хүчний эх үүсвэрүүдийг ашигладаг байна.</a:t>
            </a:r>
            <a:endParaRPr lang="en-US" dirty="0" smtClean="0">
              <a:latin typeface="Times New Roman" pitchFamily="18" charset="0"/>
              <a:cs typeface="Times New Roman" pitchFamily="18" charset="0"/>
            </a:endParaRPr>
          </a:p>
          <a:p>
            <a:pPr lvl="0" algn="just"/>
            <a:r>
              <a:rPr lang="mn-MN" dirty="0" smtClean="0">
                <a:latin typeface="Times New Roman" pitchFamily="18" charset="0"/>
                <a:cs typeface="Times New Roman" pitchFamily="18" charset="0"/>
              </a:rPr>
              <a:t>Хууль тогтоомж зөрчсөн аж ахуйн нэгж, байгууллага хуульд заасан хариуцлага хүлээдэг байна.</a:t>
            </a: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004887"/>
            <a:ext cx="7772400" cy="1357313"/>
          </a:xfrm>
        </p:spPr>
        <p:txBody>
          <a:bodyPr wrap="square" tIns="45720" numCol="1" anchorCtr="0" compatLnSpc="1">
            <a:prstTxWarp prst="textNoShape">
              <a:avLst/>
            </a:prstTxWarp>
            <a:noAutofit/>
          </a:bodyPr>
          <a:lstStyle/>
          <a:p>
            <a:pPr>
              <a:defRPr/>
            </a:pPr>
            <a:r>
              <a:rPr lang="mn-MN" b="1" dirty="0" smtClean="0">
                <a:latin typeface="Times New Roman" pitchFamily="18" charset="0"/>
                <a:cs typeface="Times New Roman" pitchFamily="18" charset="0"/>
              </a:rPr>
              <a:t/>
            </a:r>
            <a:br>
              <a:rPr lang="mn-MN" b="1" dirty="0" smtClean="0">
                <a:latin typeface="Times New Roman" pitchFamily="18" charset="0"/>
                <a:cs typeface="Times New Roman" pitchFamily="18" charset="0"/>
              </a:rPr>
            </a:br>
            <a:r>
              <a:rPr lang="mn-MN" b="1" dirty="0" smtClean="0">
                <a:latin typeface="Times New Roman" pitchFamily="18" charset="0"/>
                <a:cs typeface="Times New Roman" pitchFamily="18" charset="0"/>
              </a:rPr>
              <a:t/>
            </a:r>
            <a:br>
              <a:rPr lang="mn-MN" b="1" dirty="0" smtClean="0">
                <a:latin typeface="Times New Roman" pitchFamily="18" charset="0"/>
                <a:cs typeface="Times New Roman" pitchFamily="18" charset="0"/>
              </a:rPr>
            </a:br>
            <a:r>
              <a:rPr lang="mn-MN"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mn-MN"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Нам даралтын зуухны тухай мэдээлэл</a:t>
            </a:r>
            <a:endParaRPr lang="mn-MN" b="1" dirty="0" smtClean="0">
              <a:latin typeface="Times New Roman" pitchFamily="18" charset="0"/>
              <a:cs typeface="Times New Roman" pitchFamily="18" charset="0"/>
            </a:endParaRPr>
          </a:p>
        </p:txBody>
      </p:sp>
      <p:sp>
        <p:nvSpPr>
          <p:cNvPr id="5" name="Subtitle 4"/>
          <p:cNvSpPr>
            <a:spLocks noGrp="1"/>
          </p:cNvSpPr>
          <p:nvPr>
            <p:ph type="subTitle" idx="1"/>
          </p:nvPr>
        </p:nvSpPr>
        <p:spPr>
          <a:xfrm>
            <a:off x="722313" y="4000500"/>
            <a:ext cx="7772400" cy="2071688"/>
          </a:xfrm>
        </p:spPr>
        <p:txBody>
          <a:bodyPr>
            <a:normAutofit/>
          </a:bodyPr>
          <a:lstStyle/>
          <a:p>
            <a:pPr marL="379476" indent="-342900" algn="l">
              <a:buFont typeface="Wingdings 2" pitchFamily="18" charset="2"/>
              <a:buAutoNum type="arabicPeriod"/>
              <a:defRPr/>
            </a:pPr>
            <a:r>
              <a:rPr lang="mn-MN" sz="1600" b="1" dirty="0" smtClean="0">
                <a:solidFill>
                  <a:schemeClr val="tx1"/>
                </a:solidFill>
                <a:latin typeface="Times New Roman" pitchFamily="18" charset="0"/>
                <a:cs typeface="Times New Roman" pitchFamily="18" charset="0"/>
              </a:rPr>
              <a:t>100 кВт-аас доош хүчин чадалтай зуухны судалгаа, нүүрсний хэрэглээ</a:t>
            </a:r>
          </a:p>
          <a:p>
            <a:pPr marL="379476" indent="-342900" algn="l">
              <a:buFont typeface="Wingdings 2" pitchFamily="18" charset="2"/>
              <a:buAutoNum type="arabicPeriod"/>
              <a:defRPr/>
            </a:pPr>
            <a:r>
              <a:rPr lang="mn-MN" sz="1600" b="1" dirty="0" smtClean="0">
                <a:solidFill>
                  <a:schemeClr val="tx1"/>
                </a:solidFill>
                <a:latin typeface="Times New Roman" pitchFamily="18" charset="0"/>
                <a:cs typeface="Times New Roman" pitchFamily="18" charset="0"/>
              </a:rPr>
              <a:t>100 кВт-аас дээш хүчин чадалтай зуухны судалгаа, нүүрсний хэрэглээ</a:t>
            </a:r>
          </a:p>
          <a:p>
            <a:pPr marL="379476" indent="-342900" algn="l">
              <a:buFont typeface="Wingdings 2" pitchFamily="18" charset="2"/>
              <a:buAutoNum type="arabicPeriod" startAt="2"/>
              <a:defRPr/>
            </a:pPr>
            <a:r>
              <a:rPr lang="mn-MN" sz="1600" b="1" dirty="0" smtClean="0">
                <a:solidFill>
                  <a:schemeClr val="tx1"/>
                </a:solidFill>
                <a:latin typeface="Times New Roman" pitchFamily="18" charset="0"/>
                <a:cs typeface="Times New Roman" pitchFamily="18" charset="0"/>
              </a:rPr>
              <a:t>250 кВт-аас дээш хүчин чадалтай зуухны судалгаа</a:t>
            </a:r>
          </a:p>
          <a:p>
            <a:pPr marL="379476" indent="-342900" algn="l">
              <a:buFont typeface="Wingdings 2" pitchFamily="18" charset="2"/>
              <a:buAutoNum type="arabicPeriod" startAt="2"/>
              <a:defRPr/>
            </a:pPr>
            <a:r>
              <a:rPr lang="mn-MN" sz="1600" b="1" dirty="0" smtClean="0">
                <a:solidFill>
                  <a:schemeClr val="tx1"/>
                </a:solidFill>
                <a:latin typeface="Times New Roman" pitchFamily="18" charset="0"/>
                <a:cs typeface="Times New Roman" pitchFamily="18" charset="0"/>
              </a:rPr>
              <a:t>Халаалтын зуухны төрөл</a:t>
            </a:r>
          </a:p>
          <a:p>
            <a:pPr marL="379476" indent="-342900" algn="l">
              <a:buFont typeface="Wingdings 2" pitchFamily="18" charset="2"/>
              <a:buAutoNum type="arabicPeriod" startAt="2"/>
              <a:defRPr/>
            </a:pPr>
            <a:endParaRPr lang="mn-MN" sz="1600" b="1" dirty="0" smtClean="0">
              <a:solidFill>
                <a:schemeClr val="tx1"/>
              </a:solidFill>
              <a:latin typeface="Times New Roman" pitchFamily="18" charset="0"/>
              <a:cs typeface="Times New Roman" pitchFamily="18" charset="0"/>
            </a:endParaRPr>
          </a:p>
          <a:p>
            <a:pPr marL="379476" indent="-342900">
              <a:defRPr/>
            </a:pPr>
            <a:endParaRPr lang="mn-MN" sz="1600" b="1" dirty="0" smtClean="0">
              <a:solidFill>
                <a:schemeClr val="tx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mn-MN" sz="3200" b="1" dirty="0" smtClean="0">
                <a:latin typeface="Times New Roman" pitchFamily="18" charset="0"/>
                <a:cs typeface="Times New Roman" pitchFamily="18" charset="0"/>
              </a:rPr>
              <a:t>Иргэний оролцоо</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525963"/>
          </a:xfrm>
        </p:spPr>
        <p:txBody>
          <a:bodyPr>
            <a:normAutofit fontScale="70000" lnSpcReduction="20000"/>
          </a:bodyPr>
          <a:lstStyle/>
          <a:p>
            <a:pPr lvl="0" algn="just"/>
            <a:r>
              <a:rPr lang="mn-MN" dirty="0" smtClean="0">
                <a:latin typeface="Times New Roman" pitchFamily="18" charset="0"/>
                <a:cs typeface="Times New Roman" pitchFamily="18" charset="0"/>
              </a:rPr>
              <a:t>Агаарын тухай хууль тогтоомж, Нутгийн өөрөө удирдах болон Төрийн захиргааны байгууллага, Засаг даргын шийдвэр, Улсын байцаагчийн шаардлагыг биелүүлдэг байна.</a:t>
            </a:r>
            <a:endParaRPr lang="en-US" dirty="0" smtClean="0">
              <a:latin typeface="Times New Roman" pitchFamily="18" charset="0"/>
              <a:cs typeface="Times New Roman" pitchFamily="18" charset="0"/>
            </a:endParaRPr>
          </a:p>
          <a:p>
            <a:pPr lvl="0" algn="just"/>
            <a:r>
              <a:rPr lang="mn-MN" dirty="0" smtClean="0">
                <a:latin typeface="Times New Roman" pitchFamily="18" charset="0"/>
                <a:cs typeface="Times New Roman" pitchFamily="18" charset="0"/>
              </a:rPr>
              <a:t>Стандартын шаардлагад нийцсэн сайжруулсан зуух, цахилгаан, хийн халаагуур, байгалийн хий, шахмал болон хагас коксон түлш ашигладаг байна.</a:t>
            </a:r>
            <a:endParaRPr lang="en-US" dirty="0" smtClean="0">
              <a:latin typeface="Times New Roman" pitchFamily="18" charset="0"/>
              <a:cs typeface="Times New Roman" pitchFamily="18" charset="0"/>
            </a:endParaRPr>
          </a:p>
          <a:p>
            <a:pPr lvl="0" algn="just"/>
            <a:r>
              <a:rPr lang="mn-MN" dirty="0" smtClean="0">
                <a:latin typeface="Times New Roman" pitchFamily="18" charset="0"/>
                <a:cs typeface="Times New Roman" pitchFamily="18" charset="0"/>
              </a:rPr>
              <a:t>Хот суурин газар зориулалтын бус газарт хог хаягдал хаядаггүй, ил задгай газар шатаадаггүй, стандартын шаардлага хангаагүй зуухнаас татгалздаг, сайжруулсан зуухаа зөв ашигладаг хариуцлагатай иргэн байна.</a:t>
            </a:r>
            <a:endParaRPr lang="en-US" dirty="0" smtClean="0">
              <a:latin typeface="Times New Roman" pitchFamily="18" charset="0"/>
              <a:cs typeface="Times New Roman" pitchFamily="18" charset="0"/>
            </a:endParaRPr>
          </a:p>
          <a:p>
            <a:pPr lvl="0" algn="just"/>
            <a:r>
              <a:rPr lang="mn-MN" dirty="0" smtClean="0">
                <a:latin typeface="Times New Roman" pitchFamily="18" charset="0"/>
                <a:cs typeface="Times New Roman" pitchFamily="18" charset="0"/>
              </a:rPr>
              <a:t>Стандартын шаардлага хангаагүй агаар бохирдуулагч эх үүсвэр ашиглаж байгаа иргэн, аж ахуйн нэгж, байгууллагыг холбогдох мэргэжлийн байгууллагад мэдэгдэх үүрэгтэй байна.</a:t>
            </a:r>
            <a:endParaRPr lang="en-US" dirty="0" smtClean="0">
              <a:latin typeface="Times New Roman" pitchFamily="18" charset="0"/>
              <a:cs typeface="Times New Roman" pitchFamily="18" charset="0"/>
            </a:endParaRPr>
          </a:p>
          <a:p>
            <a:pPr lvl="0" algn="just"/>
            <a:r>
              <a:rPr lang="mn-MN" dirty="0" smtClean="0">
                <a:latin typeface="Times New Roman" pitchFamily="18" charset="0"/>
                <a:cs typeface="Times New Roman" pitchFamily="18" charset="0"/>
              </a:rPr>
              <a:t>Хууль тогтоомж зөрчсөн иргэн хуульд заасан хариуцлага хүлээдэг байна.</a:t>
            </a: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sz="5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Хагас коксон түлшний тухай мэдээлэл</a:t>
            </a:r>
            <a:endParaRPr lang="en-US" sz="5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mn-MN" sz="2400" b="1" dirty="0" smtClean="0">
                <a:latin typeface="Times New Roman" pitchFamily="18" charset="0"/>
                <a:cs typeface="Times New Roman" pitchFamily="18" charset="0"/>
              </a:rPr>
              <a:t>Хагас коксон болон цэвэр түлшний үйлдвэр байгуулах санал байгууллагуудын харьцуулсан үзүүлэлт</a:t>
            </a:r>
            <a:endParaRPr lang="en-US" sz="24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28600" y="1219200"/>
          <a:ext cx="8763000" cy="3995928"/>
        </p:xfrm>
        <a:graphic>
          <a:graphicData uri="http://schemas.openxmlformats.org/drawingml/2006/table">
            <a:tbl>
              <a:tblPr>
                <a:tableStyleId>{BC89EF96-8CEA-46FF-86C4-4CE0E7609802}</a:tableStyleId>
              </a:tblPr>
              <a:tblGrid>
                <a:gridCol w="275219"/>
                <a:gridCol w="1155925"/>
                <a:gridCol w="1105514"/>
                <a:gridCol w="1044742"/>
                <a:gridCol w="914400"/>
                <a:gridCol w="1066800"/>
                <a:gridCol w="2057400"/>
                <a:gridCol w="1143000"/>
              </a:tblGrid>
              <a:tr h="263841">
                <a:tc>
                  <a:txBody>
                    <a:bodyPr/>
                    <a:lstStyle/>
                    <a:p>
                      <a:pPr marL="0" marR="0" algn="ctr">
                        <a:lnSpc>
                          <a:spcPct val="115000"/>
                        </a:lnSpc>
                        <a:spcBef>
                          <a:spcPts val="0"/>
                        </a:spcBef>
                        <a:spcAft>
                          <a:spcPts val="0"/>
                        </a:spcAft>
                      </a:pPr>
                      <a:r>
                        <a:rPr lang="en-US" sz="1200" b="1" dirty="0">
                          <a:latin typeface="Times New Roman" pitchFamily="18" charset="0"/>
                          <a:cs typeface="Times New Roman" pitchFamily="18" charset="0"/>
                        </a:rPr>
                        <a:t>№</a:t>
                      </a:r>
                      <a:endParaRPr lang="en-US" sz="1200" b="1"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b="1" dirty="0">
                          <a:latin typeface="Times New Roman" pitchFamily="18" charset="0"/>
                          <a:cs typeface="Times New Roman" pitchFamily="18" charset="0"/>
                        </a:rPr>
                        <a:t>Компанийн нэр</a:t>
                      </a:r>
                      <a:endParaRPr lang="en-US" sz="1200" b="1"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b="1" dirty="0">
                          <a:latin typeface="Times New Roman" pitchFamily="18" charset="0"/>
                          <a:cs typeface="Times New Roman" pitchFamily="18" charset="0"/>
                        </a:rPr>
                        <a:t>Төслийн нийт өртөг</a:t>
                      </a:r>
                      <a:endParaRPr lang="en-US" sz="1200" b="1"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b="1" dirty="0">
                          <a:latin typeface="Times New Roman" pitchFamily="18" charset="0"/>
                          <a:cs typeface="Times New Roman" pitchFamily="18" charset="0"/>
                        </a:rPr>
                        <a:t>1 жилд үйлдвэрлэх хэмжээ /тонн/</a:t>
                      </a:r>
                      <a:endParaRPr lang="en-US" sz="1200" b="1"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b="1" dirty="0">
                          <a:latin typeface="Times New Roman" pitchFamily="18" charset="0"/>
                          <a:cs typeface="Times New Roman" pitchFamily="18" charset="0"/>
                        </a:rPr>
                        <a:t>Үйлдвэр барих хугацаа</a:t>
                      </a:r>
                      <a:endParaRPr lang="en-US" sz="1200" b="1"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b="1" dirty="0">
                          <a:latin typeface="Times New Roman" pitchFamily="18" charset="0"/>
                          <a:cs typeface="Times New Roman" pitchFamily="18" charset="0"/>
                        </a:rPr>
                        <a:t>Худалдан борлуулах үнэ</a:t>
                      </a:r>
                      <a:endParaRPr lang="en-US" sz="1200" b="1"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b="1" dirty="0">
                          <a:latin typeface="Times New Roman" pitchFamily="18" charset="0"/>
                          <a:cs typeface="Times New Roman" pitchFamily="18" charset="0"/>
                        </a:rPr>
                        <a:t>Цаашид хийгдэх ажил</a:t>
                      </a:r>
                      <a:endParaRPr lang="en-US" sz="1200" b="1"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b="1" dirty="0">
                          <a:latin typeface="Times New Roman" pitchFamily="18" charset="0"/>
                          <a:cs typeface="Times New Roman" pitchFamily="18" charset="0"/>
                        </a:rPr>
                        <a:t>Шинэчлэгдсэн үнэ</a:t>
                      </a:r>
                      <a:endParaRPr lang="en-US" sz="1200" b="1" dirty="0">
                        <a:latin typeface="Times New Roman" pitchFamily="18" charset="0"/>
                        <a:ea typeface="Calibri"/>
                        <a:cs typeface="Times New Roman" pitchFamily="18" charset="0"/>
                      </a:endParaRPr>
                    </a:p>
                  </a:txBody>
                  <a:tcPr marL="45959" marR="45959" marT="0" marB="0" anchor="ctr"/>
                </a:tc>
              </a:tr>
              <a:tr h="387591">
                <a:tc>
                  <a:txBody>
                    <a:bodyPr/>
                    <a:lstStyle/>
                    <a:p>
                      <a:pPr marL="0" marR="0" algn="ctr">
                        <a:lnSpc>
                          <a:spcPct val="115000"/>
                        </a:lnSpc>
                        <a:spcBef>
                          <a:spcPts val="0"/>
                        </a:spcBef>
                        <a:spcAft>
                          <a:spcPts val="0"/>
                        </a:spcAft>
                      </a:pPr>
                      <a:r>
                        <a:rPr lang="en-US" sz="1200">
                          <a:latin typeface="Times New Roman" pitchFamily="18" charset="0"/>
                          <a:cs typeface="Times New Roman" pitchFamily="18" charset="0"/>
                        </a:rPr>
                        <a:t>1</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dirty="0">
                          <a:latin typeface="Times New Roman" pitchFamily="18" charset="0"/>
                          <a:cs typeface="Times New Roman" pitchFamily="18" charset="0"/>
                        </a:rPr>
                        <a:t>“Модун ресурсэс” ХХК</a:t>
                      </a:r>
                      <a:endParaRPr lang="en-US" sz="1200"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24.0 сая ам доллар</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100.0 мянга</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9 сар</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165.0 мянга</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dirty="0">
                          <a:latin typeface="Times New Roman" pitchFamily="18" charset="0"/>
                          <a:cs typeface="Times New Roman" pitchFamily="18" charset="0"/>
                        </a:rPr>
                        <a:t>Бүтээгдэхүүн худалдах үнээ тохирч гэрээ байгуулах</a:t>
                      </a:r>
                      <a:endParaRPr lang="en-US" sz="1200"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158.0 мянга</a:t>
                      </a:r>
                      <a:endParaRPr lang="en-US" sz="1200">
                        <a:latin typeface="Times New Roman" pitchFamily="18" charset="0"/>
                        <a:ea typeface="Calibri"/>
                        <a:cs typeface="Times New Roman" pitchFamily="18" charset="0"/>
                      </a:endParaRPr>
                    </a:p>
                  </a:txBody>
                  <a:tcPr marL="45959" marR="45959" marT="0" marB="0"/>
                </a:tc>
              </a:tr>
              <a:tr h="387591">
                <a:tc>
                  <a:txBody>
                    <a:bodyPr/>
                    <a:lstStyle/>
                    <a:p>
                      <a:pPr marL="0" marR="0" algn="ctr">
                        <a:lnSpc>
                          <a:spcPct val="115000"/>
                        </a:lnSpc>
                        <a:spcBef>
                          <a:spcPts val="0"/>
                        </a:spcBef>
                        <a:spcAft>
                          <a:spcPts val="0"/>
                        </a:spcAft>
                      </a:pPr>
                      <a:r>
                        <a:rPr lang="en-US" sz="1200">
                          <a:latin typeface="Times New Roman" pitchFamily="18" charset="0"/>
                          <a:cs typeface="Times New Roman" pitchFamily="18" charset="0"/>
                        </a:rPr>
                        <a:t>2</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“Альфа энержи” ХХК</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dirty="0">
                          <a:latin typeface="Times New Roman" pitchFamily="18" charset="0"/>
                          <a:cs typeface="Times New Roman" pitchFamily="18" charset="0"/>
                        </a:rPr>
                        <a:t>44.0 сая евро</a:t>
                      </a:r>
                      <a:endParaRPr lang="en-US" sz="1200"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120.0 мянга</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1 жил 6 сар</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dirty="0">
                          <a:latin typeface="Times New Roman" pitchFamily="18" charset="0"/>
                          <a:cs typeface="Times New Roman" pitchFamily="18" charset="0"/>
                        </a:rPr>
                        <a:t>70.0 мянга</a:t>
                      </a:r>
                      <a:endParaRPr lang="en-US" sz="1200"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dirty="0">
                          <a:latin typeface="Times New Roman" pitchFamily="18" charset="0"/>
                          <a:cs typeface="Times New Roman" pitchFamily="18" charset="0"/>
                        </a:rPr>
                        <a:t>Бүтээгдэхүүн худалдах үнээ тохирч гэрээ байгуулах</a:t>
                      </a:r>
                      <a:endParaRPr lang="en-US" sz="1200"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endParaRPr lang="mn-MN" sz="1200">
                        <a:latin typeface="Times New Roman" pitchFamily="18" charset="0"/>
                        <a:ea typeface="Calibri"/>
                        <a:cs typeface="Times New Roman" pitchFamily="18" charset="0"/>
                      </a:endParaRPr>
                    </a:p>
                  </a:txBody>
                  <a:tcPr marL="45959" marR="45959" marT="0" marB="0"/>
                </a:tc>
              </a:tr>
              <a:tr h="387591">
                <a:tc>
                  <a:txBody>
                    <a:bodyPr/>
                    <a:lstStyle/>
                    <a:p>
                      <a:pPr marL="0" marR="0" algn="ctr">
                        <a:lnSpc>
                          <a:spcPct val="115000"/>
                        </a:lnSpc>
                        <a:spcBef>
                          <a:spcPts val="0"/>
                        </a:spcBef>
                        <a:spcAft>
                          <a:spcPts val="0"/>
                        </a:spcAft>
                      </a:pPr>
                      <a:r>
                        <a:rPr lang="en-US" sz="1200">
                          <a:latin typeface="Times New Roman" pitchFamily="18" charset="0"/>
                          <a:cs typeface="Times New Roman" pitchFamily="18" charset="0"/>
                        </a:rPr>
                        <a:t>3</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“Эрдэнэс МГЛ” ХХК</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9.0 сая ам доллар</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dirty="0">
                          <a:latin typeface="Times New Roman" pitchFamily="18" charset="0"/>
                          <a:cs typeface="Times New Roman" pitchFamily="18" charset="0"/>
                        </a:rPr>
                        <a:t>250.0 мянга</a:t>
                      </a:r>
                      <a:endParaRPr lang="en-US" sz="1200"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dirty="0">
                          <a:latin typeface="Times New Roman" pitchFamily="18" charset="0"/>
                          <a:cs typeface="Times New Roman" pitchFamily="18" charset="0"/>
                        </a:rPr>
                        <a:t>10 сар</a:t>
                      </a:r>
                      <a:endParaRPr lang="en-US" sz="1200"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140.0 мянга</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ru-RU" sz="1200" dirty="0">
                          <a:latin typeface="Times New Roman" pitchFamily="18" charset="0"/>
                          <a:cs typeface="Times New Roman" pitchFamily="18" charset="0"/>
                        </a:rPr>
                        <a:t>9.0 сая ам долларыг "Чингэс бонд"-ноос санхүүжүүлэх</a:t>
                      </a:r>
                      <a:endParaRPr lang="en-US" sz="1200"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endParaRPr lang="ru-RU" sz="1200">
                        <a:latin typeface="Times New Roman" pitchFamily="18" charset="0"/>
                        <a:ea typeface="Calibri"/>
                        <a:cs typeface="Times New Roman" pitchFamily="18" charset="0"/>
                      </a:endParaRPr>
                    </a:p>
                  </a:txBody>
                  <a:tcPr marL="45959" marR="45959" marT="0" marB="0"/>
                </a:tc>
              </a:tr>
              <a:tr h="387591">
                <a:tc>
                  <a:txBody>
                    <a:bodyPr/>
                    <a:lstStyle/>
                    <a:p>
                      <a:pPr marL="0" marR="0" algn="ctr">
                        <a:lnSpc>
                          <a:spcPct val="115000"/>
                        </a:lnSpc>
                        <a:spcBef>
                          <a:spcPts val="0"/>
                        </a:spcBef>
                        <a:spcAft>
                          <a:spcPts val="0"/>
                        </a:spcAft>
                      </a:pPr>
                      <a:r>
                        <a:rPr lang="en-US" sz="1200">
                          <a:latin typeface="Times New Roman" pitchFamily="18" charset="0"/>
                          <a:cs typeface="Times New Roman" pitchFamily="18" charset="0"/>
                        </a:rPr>
                        <a:t>4</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“Куримото” ХХК</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30.0 сая ам доллар</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50.0 мянга</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dirty="0">
                          <a:latin typeface="Times New Roman" pitchFamily="18" charset="0"/>
                          <a:cs typeface="Times New Roman" pitchFamily="18" charset="0"/>
                        </a:rPr>
                        <a:t>2 жил 6 сар</a:t>
                      </a:r>
                      <a:endParaRPr lang="en-US" sz="1200"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dirty="0">
                          <a:latin typeface="Times New Roman" pitchFamily="18" charset="0"/>
                          <a:cs typeface="Times New Roman" pitchFamily="18" charset="0"/>
                        </a:rPr>
                        <a:t>-</a:t>
                      </a:r>
                      <a:endParaRPr lang="en-US" sz="1200"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dirty="0">
                          <a:latin typeface="Times New Roman" pitchFamily="18" charset="0"/>
                          <a:cs typeface="Times New Roman" pitchFamily="18" charset="0"/>
                        </a:rPr>
                        <a:t>Японы Улсын Засгийн газарт Уул уурхайн яамнаас албан тоот илгээх</a:t>
                      </a:r>
                      <a:endParaRPr lang="en-US" sz="1200"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endParaRPr lang="mn-MN" sz="1200">
                        <a:latin typeface="Times New Roman" pitchFamily="18" charset="0"/>
                        <a:ea typeface="Calibri"/>
                        <a:cs typeface="Times New Roman" pitchFamily="18" charset="0"/>
                      </a:endParaRPr>
                    </a:p>
                  </a:txBody>
                  <a:tcPr marL="45959" marR="45959" marT="0" marB="0"/>
                </a:tc>
              </a:tr>
              <a:tr h="387591">
                <a:tc>
                  <a:txBody>
                    <a:bodyPr/>
                    <a:lstStyle/>
                    <a:p>
                      <a:pPr marL="0" marR="0" algn="ctr">
                        <a:lnSpc>
                          <a:spcPct val="115000"/>
                        </a:lnSpc>
                        <a:spcBef>
                          <a:spcPts val="0"/>
                        </a:spcBef>
                        <a:spcAft>
                          <a:spcPts val="0"/>
                        </a:spcAft>
                      </a:pPr>
                      <a:r>
                        <a:rPr lang="en-US" sz="1200">
                          <a:latin typeface="Times New Roman" pitchFamily="18" charset="0"/>
                          <a:cs typeface="Times New Roman" pitchFamily="18" charset="0"/>
                        </a:rPr>
                        <a:t>5</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a:t>
                      </a:r>
                      <a:r>
                        <a:rPr lang="en-US" sz="1200">
                          <a:latin typeface="Times New Roman" pitchFamily="18" charset="0"/>
                          <a:cs typeface="Times New Roman" pitchFamily="18" charset="0"/>
                        </a:rPr>
                        <a:t>MCSE</a:t>
                      </a:r>
                      <a:r>
                        <a:rPr lang="mn-MN" sz="1200">
                          <a:latin typeface="Times New Roman" pitchFamily="18" charset="0"/>
                          <a:cs typeface="Times New Roman" pitchFamily="18" charset="0"/>
                        </a:rPr>
                        <a:t>” ХХК</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7.0 сая ам доллар</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50.0 мянга</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6 сар</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dirty="0">
                          <a:latin typeface="Times New Roman" pitchFamily="18" charset="0"/>
                          <a:cs typeface="Times New Roman" pitchFamily="18" charset="0"/>
                        </a:rPr>
                        <a:t>170.0 мянга</a:t>
                      </a:r>
                      <a:endParaRPr lang="en-US" sz="1200"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dirty="0">
                          <a:latin typeface="Times New Roman" pitchFamily="18" charset="0"/>
                          <a:cs typeface="Times New Roman" pitchFamily="18" charset="0"/>
                        </a:rPr>
                        <a:t>Бүтээгдэхүүн худалдах үнээ тохирч гэрээ байгуулах</a:t>
                      </a:r>
                      <a:endParaRPr lang="en-US" sz="1200"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dirty="0">
                          <a:latin typeface="Times New Roman" pitchFamily="18" charset="0"/>
                          <a:cs typeface="Times New Roman" pitchFamily="18" charset="0"/>
                        </a:rPr>
                        <a:t>165.0 мянга</a:t>
                      </a:r>
                      <a:endParaRPr lang="en-US" sz="1200" dirty="0">
                        <a:latin typeface="Times New Roman" pitchFamily="18" charset="0"/>
                        <a:cs typeface="Times New Roman" pitchFamily="18" charset="0"/>
                      </a:endParaRPr>
                    </a:p>
                    <a:p>
                      <a:pPr marL="0" marR="0" algn="ctr">
                        <a:lnSpc>
                          <a:spcPct val="115000"/>
                        </a:lnSpc>
                        <a:spcBef>
                          <a:spcPts val="0"/>
                        </a:spcBef>
                        <a:spcAft>
                          <a:spcPts val="0"/>
                        </a:spcAft>
                      </a:pPr>
                      <a:r>
                        <a:rPr lang="mn-MN" sz="1200" dirty="0">
                          <a:latin typeface="Times New Roman" pitchFamily="18" charset="0"/>
                          <a:cs typeface="Times New Roman" pitchFamily="18" charset="0"/>
                        </a:rPr>
                        <a:t>/НӨАТ-аас чөлөөлсөн/</a:t>
                      </a:r>
                      <a:endParaRPr lang="en-US" sz="1200" dirty="0">
                        <a:latin typeface="Times New Roman" pitchFamily="18" charset="0"/>
                        <a:ea typeface="Calibri"/>
                        <a:cs typeface="Times New Roman" pitchFamily="18" charset="0"/>
                      </a:endParaRPr>
                    </a:p>
                  </a:txBody>
                  <a:tcPr marL="45959" marR="45959" marT="0" marB="0"/>
                </a:tc>
              </a:tr>
              <a:tr h="387591">
                <a:tc>
                  <a:txBody>
                    <a:bodyPr/>
                    <a:lstStyle/>
                    <a:p>
                      <a:pPr marL="0" marR="0" algn="ctr">
                        <a:lnSpc>
                          <a:spcPct val="115000"/>
                        </a:lnSpc>
                        <a:spcBef>
                          <a:spcPts val="0"/>
                        </a:spcBef>
                        <a:spcAft>
                          <a:spcPts val="0"/>
                        </a:spcAft>
                      </a:pPr>
                      <a:r>
                        <a:rPr lang="en-US" sz="1200">
                          <a:latin typeface="Times New Roman" pitchFamily="18" charset="0"/>
                          <a:cs typeface="Times New Roman" pitchFamily="18" charset="0"/>
                        </a:rPr>
                        <a:t>6</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“Хөх чоно групп” ХХК</a:t>
                      </a:r>
                      <a:endParaRPr lang="en-US" sz="1200">
                        <a:latin typeface="Times New Roman" pitchFamily="18" charset="0"/>
                        <a:ea typeface="Calibri"/>
                        <a:cs typeface="Times New Roman" pitchFamily="18" charset="0"/>
                      </a:endParaRPr>
                    </a:p>
                  </a:txBody>
                  <a:tcPr marL="45959" marR="45959" marT="0" marB="0" anchor="ctr"/>
                </a:tc>
                <a:tc>
                  <a:txBody>
                    <a:bodyPr/>
                    <a:lstStyle/>
                    <a:p>
                      <a:pPr algn="l"/>
                      <a:endParaRPr lang="en-US" sz="1200">
                        <a:latin typeface="Times New Roman" pitchFamily="18" charset="0"/>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100.0 мянга</a:t>
                      </a:r>
                      <a:endParaRPr lang="en-US" sz="1200">
                        <a:latin typeface="Times New Roman" pitchFamily="18" charset="0"/>
                        <a:ea typeface="Calibri"/>
                        <a:cs typeface="Times New Roman" pitchFamily="18" charset="0"/>
                      </a:endParaRPr>
                    </a:p>
                  </a:txBody>
                  <a:tcPr marL="45959" marR="45959" marT="0" marB="0" anchor="ctr"/>
                </a:tc>
                <a:tc>
                  <a:txBody>
                    <a:bodyPr/>
                    <a:lstStyle/>
                    <a:p>
                      <a:pPr algn="l"/>
                      <a:endParaRPr lang="en-US" sz="1200">
                        <a:latin typeface="Times New Roman" pitchFamily="18" charset="0"/>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170.0 мянга</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dirty="0">
                          <a:latin typeface="Times New Roman" pitchFamily="18" charset="0"/>
                          <a:cs typeface="Times New Roman" pitchFamily="18" charset="0"/>
                        </a:rPr>
                        <a:t>Бүтээгдэхүүн худалдах үнээ тохирч гэрээ байгуулах</a:t>
                      </a:r>
                      <a:endParaRPr lang="en-US" sz="1200"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endParaRPr lang="mn-MN" sz="1200" dirty="0">
                        <a:latin typeface="Times New Roman" pitchFamily="18" charset="0"/>
                        <a:ea typeface="Calibri"/>
                        <a:cs typeface="Times New Roman" pitchFamily="18" charset="0"/>
                      </a:endParaRPr>
                    </a:p>
                  </a:txBody>
                  <a:tcPr marL="45959" marR="45959" marT="0" marB="0"/>
                </a:tc>
              </a:tr>
              <a:tr h="387591">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7</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“Баялаг эрдэнэ цом” ХХК</a:t>
                      </a:r>
                      <a:endParaRPr lang="en-US" sz="1200">
                        <a:latin typeface="Times New Roman" pitchFamily="18" charset="0"/>
                        <a:ea typeface="Calibri"/>
                        <a:cs typeface="Times New Roman" pitchFamily="18" charset="0"/>
                      </a:endParaRPr>
                    </a:p>
                  </a:txBody>
                  <a:tcPr marL="45959" marR="45959" marT="0" marB="0" anchor="ctr"/>
                </a:tc>
                <a:tc>
                  <a:txBody>
                    <a:bodyPr/>
                    <a:lstStyle/>
                    <a:p>
                      <a:pPr algn="l"/>
                      <a:endParaRPr lang="en-US" sz="1200">
                        <a:latin typeface="Times New Roman" pitchFamily="18" charset="0"/>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20.0 мянга</a:t>
                      </a:r>
                      <a:endParaRPr lang="en-US" sz="1200">
                        <a:latin typeface="Times New Roman" pitchFamily="18" charset="0"/>
                        <a:ea typeface="Calibri"/>
                        <a:cs typeface="Times New Roman" pitchFamily="18" charset="0"/>
                      </a:endParaRPr>
                    </a:p>
                  </a:txBody>
                  <a:tcPr marL="45959" marR="45959" marT="0" marB="0" anchor="ctr"/>
                </a:tc>
                <a:tc>
                  <a:txBody>
                    <a:bodyPr/>
                    <a:lstStyle/>
                    <a:p>
                      <a:pPr algn="l"/>
                      <a:endParaRPr lang="en-US" sz="1200">
                        <a:latin typeface="Times New Roman" pitchFamily="18" charset="0"/>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a:latin typeface="Times New Roman" pitchFamily="18" charset="0"/>
                          <a:cs typeface="Times New Roman" pitchFamily="18" charset="0"/>
                        </a:rPr>
                        <a:t>170.0 мянга</a:t>
                      </a:r>
                      <a:endParaRPr lang="en-US" sz="120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r>
                        <a:rPr lang="mn-MN" sz="1200" dirty="0">
                          <a:latin typeface="Times New Roman" pitchFamily="18" charset="0"/>
                          <a:cs typeface="Times New Roman" pitchFamily="18" charset="0"/>
                        </a:rPr>
                        <a:t>Бүтээгдэхүүн худалдах үнээ тохирч гэрээ байгуулах</a:t>
                      </a:r>
                      <a:endParaRPr lang="en-US" sz="1200" dirty="0">
                        <a:latin typeface="Times New Roman" pitchFamily="18" charset="0"/>
                        <a:ea typeface="Calibri"/>
                        <a:cs typeface="Times New Roman" pitchFamily="18" charset="0"/>
                      </a:endParaRPr>
                    </a:p>
                  </a:txBody>
                  <a:tcPr marL="45959" marR="45959" marT="0" marB="0" anchor="ctr"/>
                </a:tc>
                <a:tc>
                  <a:txBody>
                    <a:bodyPr/>
                    <a:lstStyle/>
                    <a:p>
                      <a:pPr marL="0" marR="0" algn="ctr">
                        <a:lnSpc>
                          <a:spcPct val="115000"/>
                        </a:lnSpc>
                        <a:spcBef>
                          <a:spcPts val="0"/>
                        </a:spcBef>
                        <a:spcAft>
                          <a:spcPts val="0"/>
                        </a:spcAft>
                      </a:pPr>
                      <a:endParaRPr lang="mn-MN" sz="1200" dirty="0">
                        <a:latin typeface="Times New Roman" pitchFamily="18" charset="0"/>
                        <a:ea typeface="Calibri"/>
                        <a:cs typeface="Times New Roman" pitchFamily="18" charset="0"/>
                      </a:endParaRPr>
                    </a:p>
                  </a:txBody>
                  <a:tcPr marL="45959" marR="45959" marT="0" marB="0"/>
                </a:tc>
              </a:tr>
            </a:tbl>
          </a:graphicData>
        </a:graphic>
      </p:graphicFrame>
      <p:sp>
        <p:nvSpPr>
          <p:cNvPr id="56321" name="Rectangle 1"/>
          <p:cNvSpPr>
            <a:spLocks noChangeArrowheads="1"/>
          </p:cNvSpPr>
          <p:nvPr/>
        </p:nvSpPr>
        <p:spPr bwMode="auto">
          <a:xfrm>
            <a:off x="152400" y="5334000"/>
            <a:ext cx="831977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mn-MN"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Хагас коксон буюу цэвэр түлшний үйлдвэрлэлийн нийт хэмжээ 690.0 мянган тонн</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mn-MN"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2014</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-2015 </a:t>
            </a:r>
            <a:r>
              <a:rPr kumimoji="0" lang="mn-MN"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оны өвөл 450.0 мянган тонн түлш</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mn-MN"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2015</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-201</a:t>
            </a:r>
            <a:r>
              <a:rPr kumimoji="0" lang="mn-MN"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оны өвөл 680.0 мянган тонн түлш</a:t>
            </a:r>
            <a:endParaRPr kumimoji="0" lang="mn-MN"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xfrm>
            <a:off x="6553200" y="6356350"/>
            <a:ext cx="2133600" cy="365125"/>
          </a:xfrm>
          <a:noFill/>
          <a:ln>
            <a:miter lim="800000"/>
            <a:headEnd/>
            <a:tailEnd/>
          </a:ln>
        </p:spPr>
        <p:txBody>
          <a:bodyPr/>
          <a:lstStyle/>
          <a:p>
            <a:fld id="{54598271-8161-4FD8-B2C6-F4DAE5298FBC}" type="slidenum">
              <a:rPr lang="en-US" smtClean="0"/>
              <a:pPr/>
              <a:t>3</a:t>
            </a:fld>
            <a:endParaRPr lang="en-US" smtClean="0"/>
          </a:p>
        </p:txBody>
      </p:sp>
      <p:graphicFrame>
        <p:nvGraphicFramePr>
          <p:cNvPr id="8" name="Table 7"/>
          <p:cNvGraphicFramePr>
            <a:graphicFrameLocks noGrp="1"/>
          </p:cNvGraphicFramePr>
          <p:nvPr/>
        </p:nvGraphicFramePr>
        <p:xfrm>
          <a:off x="457200" y="1857375"/>
          <a:ext cx="8077200" cy="4140679"/>
        </p:xfrm>
        <a:graphic>
          <a:graphicData uri="http://schemas.openxmlformats.org/drawingml/2006/table">
            <a:tbl>
              <a:tblPr>
                <a:tableStyleId>{BC89EF96-8CEA-46FF-86C4-4CE0E7609802}</a:tableStyleId>
              </a:tblPr>
              <a:tblGrid>
                <a:gridCol w="2461623"/>
                <a:gridCol w="3362363"/>
                <a:gridCol w="2253214"/>
              </a:tblGrid>
              <a:tr h="10086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b="1" u="none" strike="noStrike" cap="none" normalizeH="0" baseline="0" dirty="0" smtClean="0">
                          <a:ln>
                            <a:noFill/>
                          </a:ln>
                          <a:effectLst/>
                          <a:latin typeface="Times New Roman" pitchFamily="18" charset="0"/>
                          <a:cs typeface="Times New Roman" pitchFamily="18" charset="0"/>
                        </a:rPr>
                        <a:t>Дүүрэг</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b="1" u="none" strike="noStrike" cap="none" normalizeH="0" baseline="0" dirty="0" smtClean="0">
                          <a:ln>
                            <a:noFill/>
                          </a:ln>
                          <a:effectLst/>
                          <a:latin typeface="Times New Roman" pitchFamily="18" charset="0"/>
                          <a:cs typeface="Times New Roman" pitchFamily="18" charset="0"/>
                        </a:rPr>
                        <a:t>100 кВт хүртэлх хүчин чадалтай зуухны тоо</a:t>
                      </a:r>
                      <a:endParaRPr kumimoji="0" lang="en-US"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b="1" u="none" strike="noStrike" cap="none" normalizeH="0" baseline="0" dirty="0" smtClean="0">
                          <a:ln>
                            <a:noFill/>
                          </a:ln>
                          <a:effectLst/>
                          <a:latin typeface="Times New Roman" pitchFamily="18" charset="0"/>
                          <a:cs typeface="Times New Roman" pitchFamily="18" charset="0"/>
                        </a:rPr>
                        <a:t>Жилийн нүүрсний хэрэглээ /тн/</a:t>
                      </a:r>
                      <a:endParaRPr kumimoji="0" lang="en-US"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tc>
              </a:tr>
              <a:tr h="4421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Баянзүрх</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dirty="0" smtClean="0">
                          <a:ln>
                            <a:noFill/>
                          </a:ln>
                          <a:effectLst/>
                          <a:latin typeface="Times New Roman" pitchFamily="18" charset="0"/>
                          <a:cs typeface="Times New Roman" pitchFamily="18" charset="0"/>
                        </a:rPr>
                        <a:t>472</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9457</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r>
              <a:tr h="3362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Баянгол</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dirty="0" smtClean="0">
                          <a:ln>
                            <a:noFill/>
                          </a:ln>
                          <a:effectLst/>
                          <a:latin typeface="Times New Roman" pitchFamily="18" charset="0"/>
                          <a:cs typeface="Times New Roman" pitchFamily="18" charset="0"/>
                        </a:rPr>
                        <a:t>125</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2500</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r>
              <a:tr h="490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Сонгинохайрхан</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233</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4029</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r>
              <a:tr h="3362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Сүхбаатар</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69</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1449</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r>
              <a:tr h="3362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Чингэлтэй</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170</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3116</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r>
              <a:tr h="3362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Хан-Уул</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46</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smtClean="0">
                          <a:ln>
                            <a:noFill/>
                          </a:ln>
                          <a:effectLst/>
                          <a:latin typeface="Times New Roman" pitchFamily="18" charset="0"/>
                          <a:cs typeface="Times New Roman" pitchFamily="18" charset="0"/>
                        </a:rPr>
                        <a:t>1780</a:t>
                      </a: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r>
              <a:tr h="6479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dirty="0" smtClean="0">
                          <a:ln>
                            <a:noFill/>
                          </a:ln>
                          <a:effectLst/>
                          <a:latin typeface="Times New Roman" pitchFamily="18" charset="0"/>
                          <a:cs typeface="Times New Roman" pitchFamily="18" charset="0"/>
                        </a:rPr>
                        <a:t>Нийт дүн</a:t>
                      </a:r>
                      <a:endParaRPr kumimoji="0" lang="en-US" sz="2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dirty="0" smtClean="0">
                          <a:ln>
                            <a:noFill/>
                          </a:ln>
                          <a:effectLst/>
                          <a:latin typeface="Times New Roman" pitchFamily="18" charset="0"/>
                          <a:cs typeface="Times New Roman" pitchFamily="18" charset="0"/>
                        </a:rPr>
                        <a:t>1115</a:t>
                      </a:r>
                      <a:endParaRPr kumimoji="0" lang="en-US" sz="2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u="none" strike="noStrike" cap="none" normalizeH="0" baseline="0" dirty="0" smtClean="0">
                          <a:ln>
                            <a:noFill/>
                          </a:ln>
                          <a:effectLst/>
                          <a:latin typeface="Times New Roman" pitchFamily="18" charset="0"/>
                          <a:cs typeface="Times New Roman" pitchFamily="18" charset="0"/>
                        </a:rPr>
                        <a:t>22331</a:t>
                      </a:r>
                      <a:endParaRPr kumimoji="0" lang="en-US" sz="2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tc>
              </a:tr>
            </a:tbl>
          </a:graphicData>
        </a:graphic>
      </p:graphicFrame>
      <p:sp>
        <p:nvSpPr>
          <p:cNvPr id="5" name="Title 4"/>
          <p:cNvSpPr>
            <a:spLocks noGrp="1"/>
          </p:cNvSpPr>
          <p:nvPr>
            <p:ph type="title"/>
          </p:nvPr>
        </p:nvSpPr>
        <p:spPr>
          <a:xfrm>
            <a:off x="457200" y="785813"/>
            <a:ext cx="8077200" cy="714375"/>
          </a:xfrm>
        </p:spPr>
        <p:txBody>
          <a:bodyPr>
            <a:noAutofit/>
          </a:bodyPr>
          <a:lstStyle/>
          <a:p>
            <a:pPr>
              <a:defRPr/>
            </a:pPr>
            <a:r>
              <a:rPr lang="mn-MN" sz="2800" b="1" dirty="0" smtClean="0">
                <a:latin typeface="Times New Roman" pitchFamily="18" charset="0"/>
                <a:cs typeface="Times New Roman" pitchFamily="18" charset="0"/>
              </a:rPr>
              <a:t/>
            </a:r>
            <a:br>
              <a:rPr lang="mn-MN" sz="2800" b="1" dirty="0" smtClean="0">
                <a:latin typeface="Times New Roman" pitchFamily="18" charset="0"/>
                <a:cs typeface="Times New Roman" pitchFamily="18" charset="0"/>
              </a:rPr>
            </a:br>
            <a:r>
              <a:rPr lang="mn-MN" sz="2800" b="1" dirty="0" smtClean="0">
                <a:latin typeface="Times New Roman" pitchFamily="18" charset="0"/>
                <a:cs typeface="Times New Roman" pitchFamily="18" charset="0"/>
              </a:rPr>
              <a:t/>
            </a:r>
            <a:br>
              <a:rPr lang="mn-MN" sz="2800" b="1" dirty="0" smtClean="0">
                <a:latin typeface="Times New Roman" pitchFamily="18" charset="0"/>
                <a:cs typeface="Times New Roman" pitchFamily="18" charset="0"/>
              </a:rPr>
            </a:br>
            <a:r>
              <a:rPr lang="mn-MN" sz="2800" b="1" dirty="0" smtClean="0">
                <a:latin typeface="Times New Roman" pitchFamily="18" charset="0"/>
                <a:cs typeface="Times New Roman" pitchFamily="18" charset="0"/>
              </a:rPr>
              <a:t> 100 кВт хүртэлх хүчин чадалтай халаалтын зуухны судалгаа ба жилийн нүүрсний хэрэглээ </a:t>
            </a:r>
            <a:br>
              <a:rPr lang="mn-MN" sz="2800" b="1" dirty="0" smtClean="0">
                <a:latin typeface="Times New Roman" pitchFamily="18" charset="0"/>
                <a:cs typeface="Times New Roman" pitchFamily="18" charset="0"/>
              </a:rPr>
            </a:br>
            <a:r>
              <a:rPr lang="mn-MN" sz="2800" b="1" dirty="0" smtClean="0">
                <a:latin typeface="Times New Roman" pitchFamily="18" charset="0"/>
                <a:cs typeface="Times New Roman" pitchFamily="18" charset="0"/>
              </a:rPr>
              <a:t/>
            </a:r>
            <a:br>
              <a:rPr lang="mn-MN" sz="2800" b="1" dirty="0" smtClean="0">
                <a:latin typeface="Times New Roman" pitchFamily="18" charset="0"/>
                <a:cs typeface="Times New Roman" pitchFamily="18" charset="0"/>
              </a:rPr>
            </a:b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85800" y="571500"/>
            <a:ext cx="7772400" cy="785813"/>
          </a:xfrm>
          <a:prstGeom prst="rect">
            <a:avLst/>
          </a:prstGeom>
          <a:noFill/>
          <a:ln w="9525">
            <a:noFill/>
            <a:miter lim="800000"/>
            <a:headEnd/>
            <a:tailEnd/>
          </a:ln>
        </p:spPr>
        <p:txBody>
          <a:bodyPr anchor="ctr"/>
          <a:lstStyle/>
          <a:p>
            <a:pPr algn="ctr">
              <a:defRPr/>
            </a:pPr>
            <a:endParaRPr lang="en-US" sz="2400" b="1" dirty="0">
              <a:solidFill>
                <a:srgbClr val="FF9933"/>
              </a:solidFill>
              <a:effectLst>
                <a:outerShdw blurRad="38100" dist="38100" dir="2700000" algn="tl">
                  <a:srgbClr val="000000"/>
                </a:outerShdw>
              </a:effectLst>
              <a:latin typeface="Times New Roman" pitchFamily="18" charset="0"/>
              <a:cs typeface="Times New Roman" pitchFamily="18" charset="0"/>
            </a:endParaRPr>
          </a:p>
        </p:txBody>
      </p:sp>
      <p:sp>
        <p:nvSpPr>
          <p:cNvPr id="11267" name="Subtitle 3"/>
          <p:cNvSpPr txBox="1">
            <a:spLocks/>
          </p:cNvSpPr>
          <p:nvPr/>
        </p:nvSpPr>
        <p:spPr bwMode="auto">
          <a:xfrm>
            <a:off x="714375" y="361950"/>
            <a:ext cx="7591425" cy="857250"/>
          </a:xfrm>
          <a:prstGeom prst="rect">
            <a:avLst/>
          </a:prstGeom>
          <a:noFill/>
          <a:ln w="9525">
            <a:noFill/>
            <a:miter lim="800000"/>
            <a:headEnd/>
            <a:tailEnd/>
          </a:ln>
        </p:spPr>
        <p:txBody>
          <a:bodyPr/>
          <a:lstStyle/>
          <a:p>
            <a:pPr algn="ctr">
              <a:buClr>
                <a:srgbClr val="FF9933"/>
              </a:buClr>
            </a:pPr>
            <a:r>
              <a:rPr lang="mn-MN" sz="2800" b="1" dirty="0">
                <a:latin typeface="Times New Roman" pitchFamily="18" charset="0"/>
                <a:cs typeface="Times New Roman" pitchFamily="18" charset="0"/>
              </a:rPr>
              <a:t>100 кВт-аас дээш хүчин чадалтай халаалтын зуухны судалгаа ба нүүрсний хэрэглээ     </a:t>
            </a:r>
          </a:p>
          <a:p>
            <a:pPr algn="just"/>
            <a:endParaRPr lang="mn-MN" sz="2800" dirty="0">
              <a:latin typeface="Times New Roman" pitchFamily="18" charset="0"/>
              <a:cs typeface="Times New Roman" pitchFamily="18" charset="0"/>
            </a:endParaRPr>
          </a:p>
          <a:p>
            <a:pPr algn="just"/>
            <a:endParaRPr lang="mn-MN" sz="2800" dirty="0">
              <a:latin typeface="Times New Roman" pitchFamily="18" charset="0"/>
              <a:cs typeface="Times New Roman" pitchFamily="18" charset="0"/>
            </a:endParaRPr>
          </a:p>
          <a:p>
            <a:pPr algn="just"/>
            <a:r>
              <a:rPr lang="mn-MN"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1268" name="Slide Number Placeholder 2"/>
          <p:cNvSpPr>
            <a:spLocks noGrp="1"/>
          </p:cNvSpPr>
          <p:nvPr>
            <p:ph type="sldNum" sz="quarter" idx="12"/>
          </p:nvPr>
        </p:nvSpPr>
        <p:spPr bwMode="auto">
          <a:xfrm>
            <a:off x="6553200" y="7042150"/>
            <a:ext cx="2133600" cy="365125"/>
          </a:xfrm>
          <a:noFill/>
          <a:ln>
            <a:miter lim="800000"/>
            <a:headEnd/>
            <a:tailEnd/>
          </a:ln>
        </p:spPr>
        <p:txBody>
          <a:bodyPr/>
          <a:lstStyle/>
          <a:p>
            <a:fld id="{C70568C8-550D-4F75-BD89-46AAB6AE7498}" type="slidenum">
              <a:rPr lang="en-US" smtClean="0"/>
              <a:pPr/>
              <a:t>4</a:t>
            </a:fld>
            <a:endParaRPr lang="en-US" smtClean="0"/>
          </a:p>
        </p:txBody>
      </p:sp>
      <p:graphicFrame>
        <p:nvGraphicFramePr>
          <p:cNvPr id="5" name="Table 4"/>
          <p:cNvGraphicFramePr>
            <a:graphicFrameLocks noGrp="1"/>
          </p:cNvGraphicFramePr>
          <p:nvPr/>
        </p:nvGraphicFramePr>
        <p:xfrm>
          <a:off x="304801" y="1519238"/>
          <a:ext cx="8534400" cy="3841245"/>
        </p:xfrm>
        <a:graphic>
          <a:graphicData uri="http://schemas.openxmlformats.org/drawingml/2006/table">
            <a:tbl>
              <a:tblPr firstRow="1" bandRow="1">
                <a:tableStyleId>{BC89EF96-8CEA-46FF-86C4-4CE0E7609802}</a:tableStyleId>
              </a:tblPr>
              <a:tblGrid>
                <a:gridCol w="2057399"/>
                <a:gridCol w="2133600"/>
                <a:gridCol w="1063187"/>
                <a:gridCol w="1573334"/>
                <a:gridCol w="1706880"/>
              </a:tblGrid>
              <a:tr h="769862">
                <a:tc>
                  <a:txBody>
                    <a:bodyPr/>
                    <a:lstStyle/>
                    <a:p>
                      <a:pPr algn="ctr"/>
                      <a:r>
                        <a:rPr lang="mn-MN" sz="2000" dirty="0" smtClean="0">
                          <a:latin typeface="Times New Roman" pitchFamily="18" charset="0"/>
                          <a:cs typeface="Times New Roman" pitchFamily="18" charset="0"/>
                        </a:rPr>
                        <a:t>Дүүрэг</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Байгууламжийн тоо</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Зуухны тоо</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Үнс баригчтай зуухны тоо</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Жилийн нүүрсний хэрэглээ /тн/</a:t>
                      </a:r>
                      <a:endParaRPr lang="en-US" sz="2000" dirty="0">
                        <a:latin typeface="Times New Roman" pitchFamily="18" charset="0"/>
                        <a:cs typeface="Times New Roman" pitchFamily="18" charset="0"/>
                      </a:endParaRPr>
                    </a:p>
                  </a:txBody>
                  <a:tcPr anchor="ctr"/>
                </a:tc>
              </a:tr>
              <a:tr h="141922">
                <a:tc>
                  <a:txBody>
                    <a:bodyPr/>
                    <a:lstStyle/>
                    <a:p>
                      <a:pPr algn="ctr"/>
                      <a:r>
                        <a:rPr lang="mn-MN" sz="2000" smtClean="0">
                          <a:latin typeface="Times New Roman" pitchFamily="18" charset="0"/>
                          <a:cs typeface="Times New Roman" pitchFamily="18" charset="0"/>
                        </a:rPr>
                        <a:t>Баянзүрх</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38</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83</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56</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53652</a:t>
                      </a:r>
                      <a:endParaRPr lang="en-US" sz="2000" dirty="0">
                        <a:latin typeface="Times New Roman" pitchFamily="18" charset="0"/>
                        <a:cs typeface="Times New Roman" pitchFamily="18" charset="0"/>
                      </a:endParaRPr>
                    </a:p>
                  </a:txBody>
                  <a:tcPr anchor="ctr"/>
                </a:tc>
              </a:tr>
              <a:tr h="408585">
                <a:tc>
                  <a:txBody>
                    <a:bodyPr/>
                    <a:lstStyle/>
                    <a:p>
                      <a:pPr algn="ctr"/>
                      <a:r>
                        <a:rPr lang="mn-MN" sz="2000" smtClean="0">
                          <a:latin typeface="Times New Roman" pitchFamily="18" charset="0"/>
                          <a:cs typeface="Times New Roman" pitchFamily="18" charset="0"/>
                        </a:rPr>
                        <a:t>Баянгол</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3</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5</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1897</a:t>
                      </a:r>
                      <a:endParaRPr lang="en-US" sz="2000" dirty="0">
                        <a:latin typeface="Times New Roman" pitchFamily="18" charset="0"/>
                        <a:cs typeface="Times New Roman" pitchFamily="18" charset="0"/>
                      </a:endParaRPr>
                    </a:p>
                  </a:txBody>
                  <a:tcPr anchor="ctr"/>
                </a:tc>
              </a:tr>
              <a:tr h="0">
                <a:tc>
                  <a:txBody>
                    <a:bodyPr/>
                    <a:lstStyle/>
                    <a:p>
                      <a:pPr algn="ctr"/>
                      <a:r>
                        <a:rPr lang="mn-MN" sz="2000" smtClean="0">
                          <a:latin typeface="Times New Roman" pitchFamily="18" charset="0"/>
                          <a:cs typeface="Times New Roman" pitchFamily="18" charset="0"/>
                        </a:rPr>
                        <a:t>Сонгинохайрхан</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17</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36</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20</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33156</a:t>
                      </a:r>
                      <a:endParaRPr lang="en-US" sz="2000" dirty="0">
                        <a:latin typeface="Times New Roman" pitchFamily="18" charset="0"/>
                        <a:cs typeface="Times New Roman" pitchFamily="18" charset="0"/>
                      </a:endParaRPr>
                    </a:p>
                  </a:txBody>
                  <a:tcPr anchor="ctr"/>
                </a:tc>
              </a:tr>
              <a:tr h="408585">
                <a:tc>
                  <a:txBody>
                    <a:bodyPr/>
                    <a:lstStyle/>
                    <a:p>
                      <a:pPr algn="ctr"/>
                      <a:r>
                        <a:rPr lang="mn-MN" sz="2000" smtClean="0">
                          <a:latin typeface="Times New Roman" pitchFamily="18" charset="0"/>
                          <a:cs typeface="Times New Roman" pitchFamily="18" charset="0"/>
                        </a:rPr>
                        <a:t>Сүхбаатар</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11</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17</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9</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9739</a:t>
                      </a:r>
                      <a:endParaRPr lang="en-US" sz="2000" dirty="0">
                        <a:latin typeface="Times New Roman" pitchFamily="18" charset="0"/>
                        <a:cs typeface="Times New Roman" pitchFamily="18" charset="0"/>
                      </a:endParaRPr>
                    </a:p>
                  </a:txBody>
                  <a:tcPr anchor="ctr"/>
                </a:tc>
              </a:tr>
              <a:tr h="408585">
                <a:tc>
                  <a:txBody>
                    <a:bodyPr/>
                    <a:lstStyle/>
                    <a:p>
                      <a:pPr algn="ctr"/>
                      <a:r>
                        <a:rPr lang="mn-MN" sz="2000" smtClean="0">
                          <a:latin typeface="Times New Roman" pitchFamily="18" charset="0"/>
                          <a:cs typeface="Times New Roman" pitchFamily="18" charset="0"/>
                        </a:rPr>
                        <a:t>Чингэлтэй</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26</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26</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14</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28542</a:t>
                      </a:r>
                      <a:endParaRPr lang="en-US" sz="2000" dirty="0">
                        <a:latin typeface="Times New Roman" pitchFamily="18" charset="0"/>
                        <a:cs typeface="Times New Roman" pitchFamily="18" charset="0"/>
                      </a:endParaRPr>
                    </a:p>
                  </a:txBody>
                  <a:tcPr anchor="ctr"/>
                </a:tc>
              </a:tr>
              <a:tr h="408585">
                <a:tc>
                  <a:txBody>
                    <a:bodyPr/>
                    <a:lstStyle/>
                    <a:p>
                      <a:pPr algn="ctr"/>
                      <a:r>
                        <a:rPr lang="mn-MN" sz="2000" smtClean="0">
                          <a:latin typeface="Times New Roman" pitchFamily="18" charset="0"/>
                          <a:cs typeface="Times New Roman" pitchFamily="18" charset="0"/>
                        </a:rPr>
                        <a:t>Хан-Уул</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19</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37</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25</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24794</a:t>
                      </a:r>
                      <a:endParaRPr lang="en-US" sz="2000" dirty="0">
                        <a:latin typeface="Times New Roman" pitchFamily="18" charset="0"/>
                        <a:cs typeface="Times New Roman" pitchFamily="18" charset="0"/>
                      </a:endParaRPr>
                    </a:p>
                  </a:txBody>
                  <a:tcPr anchor="ctr"/>
                </a:tc>
              </a:tr>
              <a:tr h="408585">
                <a:tc>
                  <a:txBody>
                    <a:bodyPr/>
                    <a:lstStyle/>
                    <a:p>
                      <a:pPr algn="ctr"/>
                      <a:r>
                        <a:rPr lang="mn-MN" sz="2000" dirty="0" smtClean="0">
                          <a:latin typeface="Times New Roman" pitchFamily="18" charset="0"/>
                          <a:cs typeface="Times New Roman" pitchFamily="18" charset="0"/>
                        </a:rPr>
                        <a:t>Нийт дүн</a:t>
                      </a:r>
                      <a:endParaRPr lang="en-US" sz="2000" b="1"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114</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204</a:t>
                      </a:r>
                      <a:endParaRPr lang="en-US" sz="2000" b="1"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116</a:t>
                      </a:r>
                      <a:endParaRPr lang="en-US" sz="2000" dirty="0">
                        <a:latin typeface="Times New Roman" pitchFamily="18" charset="0"/>
                        <a:cs typeface="Times New Roman" pitchFamily="18" charset="0"/>
                      </a:endParaRPr>
                    </a:p>
                  </a:txBody>
                  <a:tcPr anchor="ctr"/>
                </a:tc>
                <a:tc>
                  <a:txBody>
                    <a:bodyPr/>
                    <a:lstStyle/>
                    <a:p>
                      <a:pPr algn="ctr"/>
                      <a:r>
                        <a:rPr lang="mn-MN" sz="2000" dirty="0" smtClean="0">
                          <a:latin typeface="Times New Roman" pitchFamily="18" charset="0"/>
                          <a:cs typeface="Times New Roman" pitchFamily="18" charset="0"/>
                        </a:rPr>
                        <a:t>151780</a:t>
                      </a:r>
                      <a:endParaRPr lang="en-US" sz="2000" b="1" dirty="0">
                        <a:latin typeface="Times New Roman" pitchFamily="18" charset="0"/>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229600" cy="723900"/>
          </a:xfrm>
        </p:spPr>
        <p:txBody>
          <a:bodyPr wrap="square" lIns="91440" tIns="45720" rIns="91440" bIns="45720" numCol="1" anchorCtr="0" compatLnSpc="1">
            <a:prstTxWarp prst="textNoShape">
              <a:avLst/>
            </a:prstTxWarp>
            <a:normAutofit/>
          </a:bodyPr>
          <a:lstStyle/>
          <a:p>
            <a:pPr algn="ctr" eaLnBrk="1" hangingPunct="1">
              <a:defRPr/>
            </a:pPr>
            <a:r>
              <a:rPr lang="mn-MN" sz="2800" b="1" dirty="0" smtClean="0">
                <a:latin typeface="Times New Roman" pitchFamily="18" charset="0"/>
                <a:cs typeface="Times New Roman" pitchFamily="18" charset="0"/>
              </a:rPr>
              <a:t>Улаанбаатар хотын ХЗ-ны ашглалтын судалгаа</a:t>
            </a:r>
          </a:p>
        </p:txBody>
      </p:sp>
      <p:graphicFrame>
        <p:nvGraphicFramePr>
          <p:cNvPr id="1026" name="Chart 5"/>
          <p:cNvGraphicFramePr>
            <a:graphicFrameLocks/>
          </p:cNvGraphicFramePr>
          <p:nvPr/>
        </p:nvGraphicFramePr>
        <p:xfrm>
          <a:off x="684213" y="3644900"/>
          <a:ext cx="5011737" cy="2190750"/>
        </p:xfrm>
        <a:graphic>
          <a:graphicData uri="http://schemas.openxmlformats.org/presentationml/2006/ole">
            <p:oleObj spid="_x0000_s25602" r:id="rId3" imgW="5011346" imgH="2188654" progId="Excel.Sheet.8">
              <p:embed/>
            </p:oleObj>
          </a:graphicData>
        </a:graphic>
      </p:graphicFrame>
      <p:sp>
        <p:nvSpPr>
          <p:cNvPr id="1028" name="Content Placeholder 2"/>
          <p:cNvSpPr>
            <a:spLocks noGrp="1"/>
          </p:cNvSpPr>
          <p:nvPr>
            <p:ph idx="1"/>
          </p:nvPr>
        </p:nvSpPr>
        <p:spPr>
          <a:xfrm>
            <a:off x="395288" y="1357312"/>
            <a:ext cx="8261350" cy="4738687"/>
          </a:xfrm>
        </p:spPr>
        <p:txBody>
          <a:bodyPr>
            <a:normAutofit/>
          </a:bodyPr>
          <a:lstStyle/>
          <a:p>
            <a:pPr algn="just" eaLnBrk="1" hangingPunct="1">
              <a:buClr>
                <a:schemeClr val="tx1"/>
              </a:buClr>
              <a:buFont typeface="Wingdings" pitchFamily="2" charset="2"/>
              <a:buChar char="q"/>
            </a:pPr>
            <a:r>
              <a:rPr lang="mn-MN" sz="2000" dirty="0" smtClean="0">
                <a:latin typeface="Times New Roman" pitchFamily="18" charset="0"/>
                <a:cs typeface="Times New Roman" pitchFamily="18" charset="0"/>
              </a:rPr>
              <a:t>Улаанбаатар хотын хэмжээнд жижиг, том нийлээд нийт 1400 орчим халаалтын зуух ажиллаж байгаа ба 100 кВт-аас дээш хүчин чадалтай 204 ширхэг халаалтын зуух ажиллаж байна. Үүнээс 126 ширхэг нь 250 кВт-аас дээш хүчин чадалтай зуух байна.</a:t>
            </a:r>
          </a:p>
          <a:p>
            <a:pPr algn="just" eaLnBrk="1" hangingPunct="1">
              <a:buClr>
                <a:schemeClr val="tx1"/>
              </a:buClr>
              <a:buFont typeface="Wingdings" pitchFamily="2" charset="2"/>
              <a:buChar char="q"/>
            </a:pPr>
            <a:r>
              <a:rPr lang="mn-MN" sz="2000" dirty="0" smtClean="0">
                <a:latin typeface="Times New Roman" pitchFamily="18" charset="0"/>
                <a:cs typeface="Times New Roman" pitchFamily="18" charset="0"/>
              </a:rPr>
              <a:t>Нэг газарт том жижгээсээ хамаараад  1-4 ширхэг зуух байрлаж байна.</a:t>
            </a:r>
          </a:p>
          <a:p>
            <a:pPr algn="just" eaLnBrk="1" hangingPunct="1">
              <a:buClr>
                <a:schemeClr val="tx1"/>
              </a:buClr>
              <a:buFont typeface="Wingdings" pitchFamily="2" charset="2"/>
              <a:buChar char="q"/>
            </a:pPr>
            <a:r>
              <a:rPr lang="mn-MN" sz="2000" dirty="0" smtClean="0">
                <a:latin typeface="Times New Roman" pitchFamily="18" charset="0"/>
                <a:cs typeface="Times New Roman" pitchFamily="18" charset="0"/>
              </a:rPr>
              <a:t>250 кВт-аас дээш хүчин чадалтай зуухнуудыг ангилж үзвэл: </a:t>
            </a:r>
          </a:p>
          <a:p>
            <a:pPr eaLnBrk="1" hangingPunct="1">
              <a:buClr>
                <a:schemeClr val="tx1"/>
              </a:buClr>
              <a:buFont typeface="Wingdings" pitchFamily="2" charset="2"/>
              <a:buChar char="q"/>
            </a:pPr>
            <a:endParaRPr lang="mn-MN" sz="2000" dirty="0" smtClean="0">
              <a:latin typeface="Times New Roman" pitchFamily="18" charset="0"/>
              <a:cs typeface="Times New Roman" pitchFamily="18" charset="0"/>
            </a:endParaRPr>
          </a:p>
          <a:p>
            <a:pPr eaLnBrk="1" hangingPunct="1">
              <a:buClr>
                <a:schemeClr val="tx1"/>
              </a:buClr>
              <a:buFont typeface="Wingdings 2" pitchFamily="18" charset="2"/>
              <a:buNone/>
            </a:pPr>
            <a:endParaRPr lang="mn-MN" sz="2000" dirty="0" smtClean="0">
              <a:latin typeface="Times New Roman" pitchFamily="18" charset="0"/>
              <a:cs typeface="Times New Roman" pitchFamily="18" charset="0"/>
            </a:endParaRPr>
          </a:p>
          <a:p>
            <a:pPr eaLnBrk="1" hangingPunct="1">
              <a:buClr>
                <a:schemeClr val="tx1"/>
              </a:buClr>
              <a:buFont typeface="Wingdings 2" pitchFamily="18" charset="2"/>
              <a:buNone/>
            </a:pPr>
            <a:r>
              <a:rPr lang="mn-MN" sz="2000" dirty="0" smtClean="0">
                <a:latin typeface="Times New Roman" pitchFamily="18" charset="0"/>
                <a:cs typeface="Times New Roman" pitchFamily="18" charset="0"/>
              </a:rPr>
              <a:t>                                                                                    250-500 кВт</a:t>
            </a:r>
            <a:r>
              <a:rPr lang="en-US" sz="2000" dirty="0" smtClean="0">
                <a:latin typeface="Times New Roman" pitchFamily="18" charset="0"/>
                <a:cs typeface="Times New Roman" pitchFamily="18" charset="0"/>
              </a:rPr>
              <a:t> (</a:t>
            </a:r>
            <a:r>
              <a:rPr lang="mn-MN" sz="2000" dirty="0" smtClean="0">
                <a:latin typeface="Times New Roman" pitchFamily="18" charset="0"/>
                <a:cs typeface="Times New Roman" pitchFamily="18" charset="0"/>
              </a:rPr>
              <a:t>53</a:t>
            </a:r>
            <a:r>
              <a:rPr lang="en-US" sz="2000" dirty="0" smtClean="0">
                <a:latin typeface="Times New Roman" pitchFamily="18" charset="0"/>
                <a:cs typeface="Times New Roman" pitchFamily="18" charset="0"/>
              </a:rPr>
              <a:t> </a:t>
            </a:r>
            <a:r>
              <a:rPr lang="mn-MN" sz="2000" dirty="0" smtClean="0">
                <a:latin typeface="Times New Roman" pitchFamily="18" charset="0"/>
                <a:cs typeface="Times New Roman" pitchFamily="18" charset="0"/>
              </a:rPr>
              <a:t>ш</a:t>
            </a:r>
            <a:r>
              <a:rPr lang="en-US" sz="2000" dirty="0" smtClean="0">
                <a:latin typeface="Times New Roman" pitchFamily="18" charset="0"/>
                <a:cs typeface="Times New Roman" pitchFamily="18" charset="0"/>
              </a:rPr>
              <a:t>)</a:t>
            </a:r>
            <a:r>
              <a:rPr lang="mn-MN" sz="2000" dirty="0" smtClean="0">
                <a:latin typeface="Times New Roman" pitchFamily="18" charset="0"/>
                <a:cs typeface="Times New Roman" pitchFamily="18" charset="0"/>
              </a:rPr>
              <a:t> </a:t>
            </a:r>
          </a:p>
          <a:p>
            <a:pPr eaLnBrk="1" hangingPunct="1">
              <a:buClr>
                <a:schemeClr val="tx1"/>
              </a:buClr>
              <a:buFont typeface="Wingdings 2" pitchFamily="18" charset="2"/>
              <a:buNone/>
            </a:pPr>
            <a:r>
              <a:rPr lang="mn-MN" sz="2000" dirty="0" smtClean="0">
                <a:latin typeface="Times New Roman" pitchFamily="18" charset="0"/>
                <a:cs typeface="Times New Roman" pitchFamily="18" charset="0"/>
              </a:rPr>
              <a:t>                                                                                    500-1200 кВт </a:t>
            </a:r>
            <a:r>
              <a:rPr lang="en-US" sz="2000" dirty="0" smtClean="0">
                <a:latin typeface="Times New Roman" pitchFamily="18" charset="0"/>
                <a:cs typeface="Times New Roman" pitchFamily="18" charset="0"/>
              </a:rPr>
              <a:t>(</a:t>
            </a:r>
            <a:r>
              <a:rPr lang="mn-MN" sz="2000" dirty="0" smtClean="0">
                <a:latin typeface="Times New Roman" pitchFamily="18" charset="0"/>
                <a:cs typeface="Times New Roman" pitchFamily="18" charset="0"/>
              </a:rPr>
              <a:t>36ш</a:t>
            </a:r>
            <a:r>
              <a:rPr lang="en-US" sz="2000" dirty="0" smtClean="0">
                <a:latin typeface="Times New Roman" pitchFamily="18" charset="0"/>
                <a:cs typeface="Times New Roman" pitchFamily="18" charset="0"/>
              </a:rPr>
              <a:t>)</a:t>
            </a:r>
            <a:endParaRPr lang="mn-MN" sz="2000" dirty="0" smtClean="0">
              <a:latin typeface="Times New Roman" pitchFamily="18" charset="0"/>
              <a:cs typeface="Times New Roman" pitchFamily="18" charset="0"/>
            </a:endParaRPr>
          </a:p>
          <a:p>
            <a:pPr eaLnBrk="1" hangingPunct="1">
              <a:buClr>
                <a:schemeClr val="tx1"/>
              </a:buClr>
              <a:buFont typeface="Wingdings" pitchFamily="2" charset="2"/>
              <a:buChar char="q"/>
            </a:pPr>
            <a:endParaRPr lang="mn-MN" sz="2000" dirty="0" smtClean="0">
              <a:latin typeface="Times New Roman" pitchFamily="18" charset="0"/>
              <a:cs typeface="Times New Roman" pitchFamily="18" charset="0"/>
            </a:endParaRPr>
          </a:p>
          <a:p>
            <a:pPr eaLnBrk="1" hangingPunct="1">
              <a:buClr>
                <a:schemeClr val="tx1"/>
              </a:buClr>
              <a:buFont typeface="Wingdings 2" pitchFamily="18" charset="2"/>
              <a:buNone/>
            </a:pPr>
            <a:endParaRPr lang="en-US" sz="2000" dirty="0" smtClean="0">
              <a:latin typeface="Times New Roman" pitchFamily="18" charset="0"/>
              <a:cs typeface="Times New Roman" pitchFamily="18" charset="0"/>
            </a:endParaRPr>
          </a:p>
          <a:p>
            <a:pPr lvl="1" eaLnBrk="1" hangingPunct="1">
              <a:buClr>
                <a:schemeClr val="tx2"/>
              </a:buClr>
              <a:buFont typeface="Verdana" pitchFamily="34" charset="0"/>
              <a:buNone/>
            </a:pPr>
            <a:r>
              <a:rPr lang="en-US" sz="2000" dirty="0" smtClean="0"/>
              <a:t>      </a:t>
            </a:r>
            <a:endParaRPr lang="en-US" sz="2000" dirty="0" smtClean="0">
              <a:latin typeface="Times New Roman" pitchFamily="18" charset="0"/>
              <a:cs typeface="Times New Roman" pitchFamily="18" charset="0"/>
            </a:endParaRPr>
          </a:p>
          <a:p>
            <a:pPr eaLnBrk="1" hangingPunct="1">
              <a:buFont typeface="Wingdings 2" pitchFamily="18" charset="2"/>
              <a:buNone/>
            </a:pP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14362" y="1341438"/>
          <a:ext cx="7920038" cy="4711701"/>
        </p:xfrm>
        <a:graphic>
          <a:graphicData uri="http://schemas.openxmlformats.org/drawingml/2006/table">
            <a:tbl>
              <a:tblPr>
                <a:tableStyleId>{BC89EF96-8CEA-46FF-86C4-4CE0E7609802}</a:tableStyleId>
              </a:tblPr>
              <a:tblGrid>
                <a:gridCol w="522288"/>
                <a:gridCol w="2162175"/>
                <a:gridCol w="1203325"/>
                <a:gridCol w="669925"/>
                <a:gridCol w="2217737"/>
                <a:gridCol w="1144588"/>
              </a:tblGrid>
              <a:tr h="898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b="1" u="none" strike="noStrike" cap="none" normalizeH="0" baseline="0" dirty="0" smtClean="0">
                          <a:ln>
                            <a:noFill/>
                          </a:ln>
                          <a:effectLst/>
                          <a:latin typeface="Times New Roman" pitchFamily="18" charset="0"/>
                          <a:cs typeface="Times New Roman" pitchFamily="18" charset="0"/>
                        </a:rPr>
                        <a:t>№</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b="1" u="none" strike="noStrike" cap="none" normalizeH="0" baseline="0" dirty="0" smtClean="0">
                          <a:ln>
                            <a:noFill/>
                          </a:ln>
                          <a:effectLst/>
                          <a:latin typeface="Times New Roman" pitchFamily="18" charset="0"/>
                          <a:cs typeface="Times New Roman" pitchFamily="18" charset="0"/>
                        </a:rPr>
                        <a:t>Халаалтын зуухны төрөл</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b="1" u="none" strike="noStrike" cap="none" normalizeH="0" baseline="0" dirty="0" smtClean="0">
                          <a:ln>
                            <a:noFill/>
                          </a:ln>
                          <a:effectLst/>
                          <a:latin typeface="Times New Roman" pitchFamily="18" charset="0"/>
                          <a:cs typeface="Times New Roman" pitchFamily="18" charset="0"/>
                        </a:rPr>
                        <a:t>ХЗ тоо</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b="1" u="none" strike="noStrike" cap="none" normalizeH="0" baseline="0" dirty="0" smtClean="0">
                          <a:ln>
                            <a:noFill/>
                          </a:ln>
                          <a:effectLst/>
                          <a:latin typeface="Times New Roman" pitchFamily="18" charset="0"/>
                          <a:cs typeface="Times New Roman" pitchFamily="18" charset="0"/>
                        </a:rPr>
                        <a:t>№</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b="1" u="none" strike="noStrike" cap="none" normalizeH="0" baseline="0" dirty="0" smtClean="0">
                          <a:ln>
                            <a:noFill/>
                          </a:ln>
                          <a:effectLst/>
                          <a:latin typeface="Times New Roman" pitchFamily="18" charset="0"/>
                          <a:cs typeface="Times New Roman" pitchFamily="18" charset="0"/>
                        </a:rPr>
                        <a:t>Халаалтын зуухны төрөл</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400" b="1" u="none" strike="noStrike" cap="none" normalizeH="0" baseline="0" dirty="0" smtClean="0">
                          <a:ln>
                            <a:noFill/>
                          </a:ln>
                          <a:effectLst/>
                          <a:latin typeface="Times New Roman" pitchFamily="18" charset="0"/>
                          <a:cs typeface="Times New Roman" pitchFamily="18" charset="0"/>
                        </a:rPr>
                        <a:t>ХЗ тоо</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338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HP18-27/54</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3</a:t>
                      </a:r>
                      <a:r>
                        <a:rPr kumimoji="0" lang="mn-MN" sz="2000" u="none" strike="noStrike" cap="none" normalizeH="0" baseline="0" smtClean="0">
                          <a:ln>
                            <a:noFill/>
                          </a:ln>
                          <a:effectLst/>
                          <a:latin typeface="Times New Roman" pitchFamily="18" charset="0"/>
                          <a:cs typeface="Times New Roman" pitchFamily="18" charset="0"/>
                        </a:rPr>
                        <a:t>4</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13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KWZ</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3</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2</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BZUI-100</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18</a:t>
                      </a:r>
                      <a:endParaRPr kumimoji="0" lang="mn-MN"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14</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RJ18</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3</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CLSG</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15</a:t>
                      </a:r>
                      <a:endParaRPr kumimoji="0" lang="mn-MN"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15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RGB</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2</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4</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Carborobot</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19</a:t>
                      </a:r>
                      <a:endParaRPr kumimoji="0" lang="mn-MN"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16</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LSH</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2</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Wiadrus-390</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9</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17</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DTH-0.7</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2</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323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6</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HP-30</a:t>
                      </a:r>
                      <a:r>
                        <a:rPr kumimoji="0" lang="mn-MN" sz="2000" u="none" strike="noStrike" cap="none" normalizeH="0" baseline="0" smtClean="0">
                          <a:ln>
                            <a:noFill/>
                          </a:ln>
                          <a:effectLst/>
                          <a:latin typeface="Times New Roman" pitchFamily="18" charset="0"/>
                          <a:cs typeface="Times New Roman" pitchFamily="18" charset="0"/>
                        </a:rPr>
                        <a:t>Ж</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8</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18</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KB3 064-0Y</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2</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7</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MZ-1500</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8</a:t>
                      </a:r>
                      <a:endParaRPr kumimoji="0" lang="mn-MN"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19</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Dakon</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2</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315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8</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DZL</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16</a:t>
                      </a:r>
                      <a:endParaRPr kumimoji="0" lang="mn-MN"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20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BZZZ</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2</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9</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Dorniin ilch</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5</a:t>
                      </a:r>
                      <a:endParaRPr kumimoji="0" lang="mn-MN"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21</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BNEB</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1</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288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10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EKO-500</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5</a:t>
                      </a:r>
                      <a:endParaRPr kumimoji="0" lang="mn-MN"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22</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WWGS</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1</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247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11</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CMNG-0.35</a:t>
                      </a:r>
                      <a:endParaRPr kumimoji="0" lang="mn-MN"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4</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23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ZL</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1</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249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12</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MDZ</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3</a:t>
                      </a:r>
                      <a:endParaRPr kumimoji="0" lang="mn-MN"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u="none" strike="noStrike" cap="none" normalizeH="0" baseline="0" smtClean="0">
                          <a:ln>
                            <a:noFill/>
                          </a:ln>
                          <a:effectLst/>
                          <a:latin typeface="Times New Roman" pitchFamily="18" charset="0"/>
                          <a:cs typeface="Times New Roman" pitchFamily="18" charset="0"/>
                        </a:rPr>
                        <a:t>24</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DLIIRSH-170</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itchFamily="18" charset="0"/>
                          <a:cs typeface="Times New Roman" pitchFamily="18" charset="0"/>
                        </a:rPr>
                        <a:t>1</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bl>
          </a:graphicData>
        </a:graphic>
      </p:graphicFrame>
      <p:sp>
        <p:nvSpPr>
          <p:cNvPr id="8" name="Rectangle 7"/>
          <p:cNvSpPr/>
          <p:nvPr/>
        </p:nvSpPr>
        <p:spPr>
          <a:xfrm>
            <a:off x="1619250" y="549275"/>
            <a:ext cx="5689600" cy="522288"/>
          </a:xfrm>
          <a:prstGeom prst="rect">
            <a:avLst/>
          </a:prstGeom>
        </p:spPr>
        <p:txBody>
          <a:bodyPr>
            <a:spAutoFit/>
          </a:bodyPr>
          <a:lstStyle/>
          <a:p>
            <a:pPr algn="ctr">
              <a:buClr>
                <a:schemeClr val="tx1"/>
              </a:buClr>
              <a:defRPr/>
            </a:pPr>
            <a:r>
              <a:rPr lang="en-US" sz="2800" b="1" dirty="0">
                <a:latin typeface="Times New Roman" pitchFamily="18" charset="0"/>
                <a:cs typeface="Times New Roman" pitchFamily="18" charset="0"/>
              </a:rPr>
              <a:t>Х</a:t>
            </a:r>
            <a:r>
              <a:rPr lang="mn-MN" sz="2800" b="1" dirty="0">
                <a:latin typeface="Times New Roman" pitchFamily="18" charset="0"/>
                <a:cs typeface="Times New Roman" pitchFamily="18" charset="0"/>
              </a:rPr>
              <a:t>алаалтын зуухны төрөл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lum bright="6000"/>
          </a:blip>
          <a:srcRect/>
          <a:stretch>
            <a:fillRect/>
          </a:stretch>
        </p:blipFill>
        <p:spPr bwMode="auto">
          <a:xfrm>
            <a:off x="6072198" y="4000504"/>
            <a:ext cx="2214578" cy="1643074"/>
          </a:xfrm>
          <a:prstGeom prst="rect">
            <a:avLst/>
          </a:prstGeom>
          <a:ln>
            <a:noFill/>
          </a:ln>
          <a:effectLst>
            <a:softEdge rad="112500"/>
          </a:effectLst>
        </p:spPr>
      </p:pic>
      <p:pic>
        <p:nvPicPr>
          <p:cNvPr id="10242" name="Picture 8"/>
          <p:cNvPicPr>
            <a:picLocks noChangeAspect="1" noChangeArrowheads="1"/>
          </p:cNvPicPr>
          <p:nvPr/>
        </p:nvPicPr>
        <p:blipFill>
          <a:blip r:embed="rId5" cstate="print">
            <a:lum bright="12000"/>
          </a:blip>
          <a:srcRect/>
          <a:stretch>
            <a:fillRect/>
          </a:stretch>
        </p:blipFill>
        <p:spPr bwMode="auto">
          <a:xfrm>
            <a:off x="6084168" y="1052736"/>
            <a:ext cx="2195736" cy="1636445"/>
          </a:xfrm>
          <a:prstGeom prst="rect">
            <a:avLst/>
          </a:prstGeom>
          <a:ln>
            <a:noFill/>
          </a:ln>
          <a:effectLst>
            <a:softEdge rad="112500"/>
          </a:effectLst>
        </p:spPr>
      </p:pic>
      <p:pic>
        <p:nvPicPr>
          <p:cNvPr id="10241" name="Picture 4"/>
          <p:cNvPicPr>
            <a:picLocks noChangeAspect="1" noChangeArrowheads="1"/>
          </p:cNvPicPr>
          <p:nvPr/>
        </p:nvPicPr>
        <p:blipFill>
          <a:blip r:embed="rId6" cstate="print">
            <a:lum bright="6000"/>
          </a:blip>
          <a:srcRect/>
          <a:stretch>
            <a:fillRect/>
          </a:stretch>
        </p:blipFill>
        <p:spPr bwMode="auto">
          <a:xfrm>
            <a:off x="6072198" y="2636912"/>
            <a:ext cx="2214578" cy="1435030"/>
          </a:xfrm>
          <a:prstGeom prst="rect">
            <a:avLst/>
          </a:prstGeom>
          <a:ln>
            <a:noFill/>
          </a:ln>
          <a:effectLst>
            <a:softEdge rad="112500"/>
          </a:effectLst>
        </p:spPr>
      </p:pic>
      <p:graphicFrame>
        <p:nvGraphicFramePr>
          <p:cNvPr id="2050" name="Chart 5"/>
          <p:cNvGraphicFramePr>
            <a:graphicFrameLocks/>
          </p:cNvGraphicFramePr>
          <p:nvPr/>
        </p:nvGraphicFramePr>
        <p:xfrm>
          <a:off x="357188" y="1428750"/>
          <a:ext cx="5857875" cy="4357688"/>
        </p:xfrm>
        <a:graphic>
          <a:graphicData uri="http://schemas.openxmlformats.org/presentationml/2006/ole">
            <p:oleObj spid="_x0000_s26626" name="Chart" r:id="rId7" imgW="6596444" imgH="4151736" progId="Excel.Sheet.8">
              <p:embed/>
            </p:oleObj>
          </a:graphicData>
        </a:graphic>
      </p:graphicFrame>
      <p:sp>
        <p:nvSpPr>
          <p:cNvPr id="8" name="Rectangle 7"/>
          <p:cNvSpPr/>
          <p:nvPr/>
        </p:nvSpPr>
        <p:spPr>
          <a:xfrm>
            <a:off x="381000" y="152400"/>
            <a:ext cx="8331200" cy="830997"/>
          </a:xfrm>
          <a:prstGeom prst="rect">
            <a:avLst/>
          </a:prstGeom>
        </p:spPr>
        <p:txBody>
          <a:bodyPr wrap="square">
            <a:spAutoFit/>
          </a:bodyPr>
          <a:lstStyle/>
          <a:p>
            <a:pPr algn="ctr" fontAlgn="auto">
              <a:spcBef>
                <a:spcPts val="0"/>
              </a:spcBef>
              <a:spcAft>
                <a:spcPts val="0"/>
              </a:spcAft>
              <a:buClr>
                <a:schemeClr val="tx1"/>
              </a:buClr>
              <a:defRPr/>
            </a:pPr>
            <a:r>
              <a:rPr lang="mn-MN" sz="2400" b="1" dirty="0">
                <a:latin typeface="Times New Roman" pitchFamily="18" charset="0"/>
                <a:cs typeface="Times New Roman" pitchFamily="18" charset="0"/>
              </a:rPr>
              <a:t>Эдгээр зуухнуудаас хамгийн түгээмэл  хэрэглэгдэж байгаа нь НР18- 27/54, </a:t>
            </a:r>
            <a:r>
              <a:rPr lang="en-US" sz="2400" b="1" dirty="0">
                <a:latin typeface="Times New Roman" pitchFamily="18" charset="0"/>
                <a:cs typeface="Times New Roman" pitchFamily="18" charset="0"/>
              </a:rPr>
              <a:t>BZUI</a:t>
            </a:r>
            <a:r>
              <a:rPr lang="mn-MN" sz="2400" b="1" dirty="0">
                <a:latin typeface="Times New Roman" pitchFamily="18" charset="0"/>
                <a:cs typeface="Times New Roman" pitchFamily="18" charset="0"/>
              </a:rPr>
              <a:t>-100, </a:t>
            </a:r>
            <a:r>
              <a:rPr lang="en-US" sz="2400" b="1" dirty="0">
                <a:latin typeface="Times New Roman" pitchFamily="18" charset="0"/>
                <a:cs typeface="Times New Roman" pitchFamily="18" charset="0"/>
              </a:rPr>
              <a:t>CLSG</a:t>
            </a:r>
            <a:r>
              <a:rPr lang="mn-MN" sz="2400" b="1" dirty="0">
                <a:latin typeface="Times New Roman" pitchFamily="18" charset="0"/>
                <a:cs typeface="Times New Roman" pitchFamily="18" charset="0"/>
              </a:rPr>
              <a:t>, маркийн зуухнууд байна. </a:t>
            </a:r>
          </a:p>
        </p:txBody>
      </p:sp>
      <p:sp>
        <p:nvSpPr>
          <p:cNvPr id="2055" name="Rectangle 8"/>
          <p:cNvSpPr>
            <a:spLocks noChangeArrowheads="1"/>
          </p:cNvSpPr>
          <p:nvPr/>
        </p:nvSpPr>
        <p:spPr bwMode="auto">
          <a:xfrm>
            <a:off x="500063" y="5048250"/>
            <a:ext cx="4429125" cy="1200150"/>
          </a:xfrm>
          <a:prstGeom prst="rect">
            <a:avLst/>
          </a:prstGeom>
          <a:noFill/>
          <a:ln w="9525">
            <a:noFill/>
            <a:miter lim="800000"/>
            <a:headEnd/>
            <a:tailEnd/>
          </a:ln>
        </p:spPr>
        <p:txBody>
          <a:bodyPr>
            <a:spAutoFit/>
          </a:bodyPr>
          <a:lstStyle/>
          <a:p>
            <a:pPr>
              <a:buClr>
                <a:schemeClr val="tx1"/>
              </a:buClr>
            </a:pPr>
            <a:r>
              <a:rPr lang="mn-MN" dirty="0" smtClean="0">
                <a:latin typeface="Times New Roman" pitchFamily="18" charset="0"/>
                <a:cs typeface="Times New Roman" pitchFamily="18" charset="0"/>
              </a:rPr>
              <a:t>Энэ </a:t>
            </a:r>
            <a:r>
              <a:rPr lang="mn-MN" dirty="0">
                <a:latin typeface="Times New Roman" pitchFamily="18" charset="0"/>
                <a:cs typeface="Times New Roman" pitchFamily="18" charset="0"/>
              </a:rPr>
              <a:t>гурван зуух нь нийт зуухны 46</a:t>
            </a:r>
            <a:r>
              <a:rPr lang="en-US" dirty="0">
                <a:latin typeface="Times New Roman" pitchFamily="18" charset="0"/>
                <a:cs typeface="Times New Roman" pitchFamily="18" charset="0"/>
              </a:rPr>
              <a:t>%</a:t>
            </a:r>
            <a:r>
              <a:rPr lang="mn-MN" dirty="0">
                <a:latin typeface="Times New Roman" pitchFamily="18" charset="0"/>
                <a:cs typeface="Times New Roman" pitchFamily="18" charset="0"/>
              </a:rPr>
              <a:t> эзэлдэг ба АҮК 45-60</a:t>
            </a:r>
            <a:r>
              <a:rPr lang="en-US" dirty="0">
                <a:latin typeface="Times New Roman" pitchFamily="18" charset="0"/>
                <a:cs typeface="Times New Roman" pitchFamily="18" charset="0"/>
              </a:rPr>
              <a:t>% </a:t>
            </a:r>
            <a:r>
              <a:rPr lang="mn-MN" dirty="0">
                <a:latin typeface="Times New Roman" pitchFamily="18" charset="0"/>
                <a:cs typeface="Times New Roman" pitchFamily="18" charset="0"/>
              </a:rPr>
              <a:t>байгаа нь Монгол улсын стандарт </a:t>
            </a:r>
            <a:r>
              <a:rPr lang="en-US" dirty="0">
                <a:latin typeface="Times New Roman" pitchFamily="18" charset="0"/>
                <a:cs typeface="Times New Roman" pitchFamily="18" charset="0"/>
              </a:rPr>
              <a:t>(MNS 5043: 2001) </a:t>
            </a:r>
            <a:r>
              <a:rPr lang="mn-MN" dirty="0">
                <a:latin typeface="Times New Roman" pitchFamily="18" charset="0"/>
                <a:cs typeface="Times New Roman" pitchFamily="18" charset="0"/>
              </a:rPr>
              <a:t>-ыг</a:t>
            </a:r>
            <a:r>
              <a:rPr lang="en-US" dirty="0">
                <a:latin typeface="Times New Roman" pitchFamily="18" charset="0"/>
                <a:cs typeface="Times New Roman" pitchFamily="18" charset="0"/>
              </a:rPr>
              <a:t> </a:t>
            </a:r>
            <a:r>
              <a:rPr lang="mn-MN" dirty="0">
                <a:latin typeface="Times New Roman" pitchFamily="18" charset="0"/>
                <a:cs typeface="Times New Roman" pitchFamily="18" charset="0"/>
              </a:rPr>
              <a:t>зөрчиж байгаа.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68313" y="1066800"/>
            <a:ext cx="8261350" cy="5181600"/>
          </a:xfrm>
        </p:spPr>
        <p:txBody>
          <a:bodyPr/>
          <a:lstStyle/>
          <a:p>
            <a:pPr eaLnBrk="1" hangingPunct="1">
              <a:buClr>
                <a:schemeClr val="tx1"/>
              </a:buClr>
              <a:buFont typeface="Wingdings 2" pitchFamily="18" charset="2"/>
              <a:buNone/>
            </a:pPr>
            <a:r>
              <a:rPr lang="mn-MN" sz="2000" b="1" dirty="0" smtClean="0">
                <a:latin typeface="Times New Roman" pitchFamily="18" charset="0"/>
                <a:cs typeface="Times New Roman" pitchFamily="18" charset="0"/>
              </a:rPr>
              <a:t>Судалгаанд нийт 166 зуух хамрагдсанаас 29 нь буюу 17,5 хувь нь үнс барих төхөөрөмжтэй байсан.</a:t>
            </a:r>
          </a:p>
          <a:p>
            <a:pPr eaLnBrk="1" hangingPunct="1">
              <a:buClr>
                <a:schemeClr val="tx1"/>
              </a:buClr>
              <a:buFont typeface="Wingdings 2" pitchFamily="18" charset="2"/>
              <a:buNone/>
            </a:pPr>
            <a:endParaRPr lang="en-US" sz="2000" dirty="0" smtClean="0">
              <a:latin typeface="Times New Roman" pitchFamily="18" charset="0"/>
              <a:cs typeface="Times New Roman" pitchFamily="18" charset="0"/>
            </a:endParaRPr>
          </a:p>
          <a:p>
            <a:pPr lvl="1" eaLnBrk="1" hangingPunct="1">
              <a:buClr>
                <a:schemeClr val="tx2"/>
              </a:buClr>
              <a:buFont typeface="Verdana" pitchFamily="34" charset="0"/>
              <a:buNone/>
            </a:pPr>
            <a:r>
              <a:rPr lang="en-US" sz="2000" dirty="0" smtClean="0">
                <a:latin typeface="Times New Roman" pitchFamily="18" charset="0"/>
                <a:cs typeface="Times New Roman" pitchFamily="18" charset="0"/>
              </a:rPr>
              <a:t>      </a:t>
            </a:r>
          </a:p>
          <a:p>
            <a:pPr eaLnBrk="1" hangingPunct="1">
              <a:buFont typeface="Wingdings 2" pitchFamily="18" charset="2"/>
              <a:buNone/>
            </a:pPr>
            <a:endParaRPr lang="en-US" sz="2000" dirty="0" smtClean="0">
              <a:latin typeface="Times New Roman" pitchFamily="18" charset="0"/>
              <a:cs typeface="Times New Roman" pitchFamily="18" charset="0"/>
            </a:endParaRPr>
          </a:p>
        </p:txBody>
      </p:sp>
      <p:graphicFrame>
        <p:nvGraphicFramePr>
          <p:cNvPr id="3074" name="Chart 5"/>
          <p:cNvGraphicFramePr>
            <a:graphicFrameLocks/>
          </p:cNvGraphicFramePr>
          <p:nvPr/>
        </p:nvGraphicFramePr>
        <p:xfrm>
          <a:off x="609600" y="2543174"/>
          <a:ext cx="7943019" cy="3629025"/>
        </p:xfrm>
        <a:graphic>
          <a:graphicData uri="http://schemas.openxmlformats.org/presentationml/2006/ole">
            <p:oleObj spid="_x0000_s27650" r:id="rId3" imgW="5657578" imgH="2926334" progId="Excel.Shee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Chart 3"/>
          <p:cNvGraphicFramePr>
            <a:graphicFrameLocks/>
          </p:cNvGraphicFramePr>
          <p:nvPr/>
        </p:nvGraphicFramePr>
        <p:xfrm>
          <a:off x="0" y="381000"/>
          <a:ext cx="8624888" cy="4800600"/>
        </p:xfrm>
        <a:graphic>
          <a:graphicData uri="http://schemas.openxmlformats.org/presentationml/2006/ole">
            <p:oleObj spid="_x0000_s28674" name="Worksheet" r:id="rId3" imgW="7962066" imgH="3859102" progId="Excel.Sheet.8">
              <p:embed/>
            </p:oleObj>
          </a:graphicData>
        </a:graphic>
      </p:graphicFrame>
      <p:sp>
        <p:nvSpPr>
          <p:cNvPr id="4099" name="Rectangle 4"/>
          <p:cNvSpPr>
            <a:spLocks noChangeArrowheads="1"/>
          </p:cNvSpPr>
          <p:nvPr/>
        </p:nvSpPr>
        <p:spPr bwMode="auto">
          <a:xfrm>
            <a:off x="684213" y="5246687"/>
            <a:ext cx="7920037" cy="1077913"/>
          </a:xfrm>
          <a:prstGeom prst="rect">
            <a:avLst/>
          </a:prstGeom>
          <a:noFill/>
          <a:ln w="9525">
            <a:noFill/>
            <a:miter lim="800000"/>
            <a:headEnd/>
            <a:tailEnd/>
          </a:ln>
        </p:spPr>
        <p:txBody>
          <a:bodyPr>
            <a:spAutoFit/>
          </a:bodyPr>
          <a:lstStyle/>
          <a:p>
            <a:pPr algn="just"/>
            <a:r>
              <a:rPr lang="mn-MN" sz="1600" dirty="0">
                <a:latin typeface="Times New Roman" pitchFamily="18" charset="0"/>
                <a:cs typeface="Times New Roman" pitchFamily="18" charset="0"/>
              </a:rPr>
              <a:t>Нам даралтын зуухны тархалт нь : 39,8</a:t>
            </a:r>
            <a:r>
              <a:rPr lang="en-US" sz="1600" dirty="0">
                <a:latin typeface="Times New Roman" pitchFamily="18" charset="0"/>
                <a:cs typeface="Times New Roman" pitchFamily="18" charset="0"/>
              </a:rPr>
              <a:t>%</a:t>
            </a:r>
            <a:r>
              <a:rPr lang="mn-MN"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Bayanzurkh</a:t>
            </a:r>
            <a:r>
              <a:rPr lang="en-US" sz="1600" dirty="0">
                <a:latin typeface="Times New Roman" pitchFamily="18" charset="0"/>
                <a:cs typeface="Times New Roman" pitchFamily="18" charset="0"/>
              </a:rPr>
              <a:t> district, 22.3 % Khan-</a:t>
            </a:r>
            <a:r>
              <a:rPr lang="en-US" sz="1600" dirty="0" err="1">
                <a:latin typeface="Times New Roman" pitchFamily="18" charset="0"/>
                <a:cs typeface="Times New Roman" pitchFamily="18" charset="0"/>
              </a:rPr>
              <a:t>uul</a:t>
            </a:r>
            <a:r>
              <a:rPr lang="en-US" sz="1600" dirty="0">
                <a:latin typeface="Times New Roman" pitchFamily="18" charset="0"/>
                <a:cs typeface="Times New Roman" pitchFamily="18" charset="0"/>
              </a:rPr>
              <a:t> district, 16.9% </a:t>
            </a:r>
            <a:r>
              <a:rPr lang="en-US" sz="1600" dirty="0" err="1">
                <a:latin typeface="Times New Roman" pitchFamily="18" charset="0"/>
                <a:cs typeface="Times New Roman" pitchFamily="18" charset="0"/>
              </a:rPr>
              <a:t>Songino-khairhan</a:t>
            </a:r>
            <a:r>
              <a:rPr lang="en-US" sz="1600" dirty="0">
                <a:latin typeface="Times New Roman" pitchFamily="18" charset="0"/>
                <a:cs typeface="Times New Roman" pitchFamily="18" charset="0"/>
              </a:rPr>
              <a:t> district, 13.2% </a:t>
            </a:r>
            <a:r>
              <a:rPr lang="en-US" sz="1600" dirty="0" err="1">
                <a:latin typeface="Times New Roman" pitchFamily="18" charset="0"/>
                <a:cs typeface="Times New Roman" pitchFamily="18" charset="0"/>
              </a:rPr>
              <a:t>Chingeltei</a:t>
            </a:r>
            <a:r>
              <a:rPr lang="en-US" sz="1600" dirty="0">
                <a:latin typeface="Times New Roman" pitchFamily="18" charset="0"/>
                <a:cs typeface="Times New Roman" pitchFamily="18" charset="0"/>
              </a:rPr>
              <a:t> district, 6.6% </a:t>
            </a:r>
            <a:r>
              <a:rPr lang="en-US" sz="1600" dirty="0" err="1">
                <a:latin typeface="Times New Roman" pitchFamily="18" charset="0"/>
                <a:cs typeface="Times New Roman" pitchFamily="18" charset="0"/>
              </a:rPr>
              <a:t>Sukhbaatar</a:t>
            </a:r>
            <a:r>
              <a:rPr lang="en-US" sz="1600" dirty="0">
                <a:latin typeface="Times New Roman" pitchFamily="18" charset="0"/>
                <a:cs typeface="Times New Roman" pitchFamily="18" charset="0"/>
              </a:rPr>
              <a:t> district and 1.2% </a:t>
            </a:r>
            <a:r>
              <a:rPr lang="en-US" sz="1600" dirty="0" err="1">
                <a:latin typeface="Times New Roman" pitchFamily="18" charset="0"/>
                <a:cs typeface="Times New Roman" pitchFamily="18" charset="0"/>
              </a:rPr>
              <a:t>Bayangol</a:t>
            </a:r>
            <a:r>
              <a:rPr lang="en-US" sz="1600" dirty="0">
                <a:latin typeface="Times New Roman" pitchFamily="18" charset="0"/>
                <a:cs typeface="Times New Roman" pitchFamily="18" charset="0"/>
              </a:rPr>
              <a:t> district </a:t>
            </a:r>
          </a:p>
          <a:p>
            <a:pPr algn="just"/>
            <a:r>
              <a:rPr lang="mn-MN" sz="1600" dirty="0">
                <a:latin typeface="Times New Roman" pitchFamily="18" charset="0"/>
                <a:cs typeface="Times New Roman" pitchFamily="18" charset="0"/>
              </a:rPr>
              <a:t>  </a:t>
            </a:r>
            <a:endParaRPr lang="en-US" sz="1600" dirty="0">
              <a:latin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1439</Words>
  <Application>Microsoft Office PowerPoint</Application>
  <PresentationFormat>On-screen Show (4:3)</PresentationFormat>
  <Paragraphs>458</Paragraphs>
  <Slides>22</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22</vt:i4>
      </vt:variant>
    </vt:vector>
  </HeadingPairs>
  <TitlesOfParts>
    <vt:vector size="26" baseType="lpstr">
      <vt:lpstr>Office Theme</vt:lpstr>
      <vt:lpstr>Microsoft Office Excel 97-2003 Worksheet</vt:lpstr>
      <vt:lpstr>Chart</vt:lpstr>
      <vt:lpstr>Worksheet</vt:lpstr>
      <vt:lpstr>Агаарын бохирдлыг бууруулах ажлын талаарх зарим мэдээлэл</vt:lpstr>
      <vt:lpstr>   Нам даралтын зуухны тухай мэдээлэл</vt:lpstr>
      <vt:lpstr>   100 кВт хүртэлх хүчин чадалтай халаалтын зуухны судалгаа ба жилийн нүүрсний хэрэглээ   </vt:lpstr>
      <vt:lpstr>Slide 4</vt:lpstr>
      <vt:lpstr>Улаанбаатар хотын ХЗ-ны ашглалтын судалгаа</vt:lpstr>
      <vt:lpstr>Slide 6</vt:lpstr>
      <vt:lpstr>Slide 7</vt:lpstr>
      <vt:lpstr>Slide 8</vt:lpstr>
      <vt:lpstr>Slide 9</vt:lpstr>
      <vt:lpstr>        Сайжруулсан зуухны худалдан борлуулах явцын талаарх мэдээлэл</vt:lpstr>
      <vt:lpstr>Улаанбаатар хотын гэр хорооллын өрхийн судалгаа</vt:lpstr>
      <vt:lpstr>Slide 12</vt:lpstr>
      <vt:lpstr>Улаанбаатар цэвэр агаар төслөөр хэрэгжиж байгаа 45000 зуухны борлуулалтын мэдээ                                       /2013 оны 12 дугаар сарын 22 ний байдлаар/   </vt:lpstr>
      <vt:lpstr>“Цэвэр агаар” төслийн хүрээнд</vt:lpstr>
      <vt:lpstr>Slide 15</vt:lpstr>
      <vt:lpstr>Цаашдын зорилт</vt:lpstr>
      <vt:lpstr>        Агаарын бохирдлыг бууруулах ажилд Засгийн газар, аж ахуйн нэгж, иргэний оролцоо</vt:lpstr>
      <vt:lpstr>Агаарын бохирдлыг бууруулахад  Засгийн газрын оролцоо </vt:lpstr>
      <vt:lpstr>Аж ахуйн нэгж, байгууллагын оролцоо </vt:lpstr>
      <vt:lpstr>Иргэний оролцоо </vt:lpstr>
      <vt:lpstr>        Хагас коксон түлшний тухай мэдээлэл</vt:lpstr>
      <vt:lpstr>Хагас коксон болон цэвэр түлшний үйлдвэр байгуулах санал байгууллагуудын харьцуулсан үзүүлэлт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HasTe</dc:creator>
  <cp:lastModifiedBy>Enkhjargal</cp:lastModifiedBy>
  <cp:revision>111</cp:revision>
  <dcterms:created xsi:type="dcterms:W3CDTF">2013-12-19T05:19:19Z</dcterms:created>
  <dcterms:modified xsi:type="dcterms:W3CDTF">2014-01-02T08:37:52Z</dcterms:modified>
</cp:coreProperties>
</file>